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50" r:id="rId3"/>
    <p:sldId id="258" r:id="rId4"/>
    <p:sldId id="331" r:id="rId5"/>
    <p:sldId id="332" r:id="rId6"/>
    <p:sldId id="333" r:id="rId7"/>
    <p:sldId id="355" r:id="rId8"/>
    <p:sldId id="351" r:id="rId9"/>
    <p:sldId id="356" r:id="rId10"/>
    <p:sldId id="352" r:id="rId11"/>
    <p:sldId id="353" r:id="rId12"/>
    <p:sldId id="354" r:id="rId13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5707" autoAdjust="0"/>
  </p:normalViewPr>
  <p:slideViewPr>
    <p:cSldViewPr>
      <p:cViewPr varScale="1">
        <p:scale>
          <a:sx n="122" d="100"/>
          <a:sy n="122" d="100"/>
        </p:scale>
        <p:origin x="128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296FF7-F751-43D4-8879-A33A45C9F201}" type="datetimeFigureOut">
              <a:rPr lang="it-IT"/>
              <a:pPr>
                <a:defRPr/>
              </a:pPr>
              <a:t>06/07/2015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1576FAA-7257-41B9-804F-C3B9B7CD71E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35513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536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DE0E49-25E0-4A1B-B08D-038C57A9B740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1505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3555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7966C67-4123-4590-B01D-476A3462F75A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/>
              <a:t>10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740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3555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7966C67-4123-4590-B01D-476A3462F75A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/>
              <a:t>11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403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3555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7966C67-4123-4590-B01D-476A3462F75A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/>
              <a:t>12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992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34615E3-3796-4245-A871-AE83AF63330F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/>
              <a:t>2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817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17411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55569C1-4320-4FFF-9579-CE6FAE8DFFDD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/>
              <a:t>3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292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34615E3-3796-4245-A871-AE83AF63330F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/>
              <a:t>4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722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1507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F70A9B4-D370-4839-B7FE-3927D17DC801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/>
              <a:t>5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595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3555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7966C67-4123-4590-B01D-476A3462F75A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/>
              <a:t>6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764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34615E3-3796-4245-A871-AE83AF63330F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/>
              <a:t>7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700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3555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7966C67-4123-4590-B01D-476A3462F75A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/>
              <a:t>8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00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3555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7966C67-4123-4590-B01D-476A3462F75A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/>
              <a:t>9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665F4-A018-4572-B3D5-E9BD5FBD708F}" type="datetimeFigureOut">
              <a:rPr lang="it-IT"/>
              <a:pPr>
                <a:defRPr/>
              </a:pPr>
              <a:t>06/07/2015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1C439-195C-4FB9-B4B4-9E0E323895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6E7F4-3E86-4F20-A05D-4415ED059A91}" type="datetimeFigureOut">
              <a:rPr lang="it-IT"/>
              <a:pPr>
                <a:defRPr/>
              </a:pPr>
              <a:t>06/07/2015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4EC4E-7E65-4BFD-8B4D-C6CD6E45B81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D6188-E867-40E8-8174-75D60AADD8EC}" type="datetimeFigureOut">
              <a:rPr lang="it-IT"/>
              <a:pPr>
                <a:defRPr/>
              </a:pPr>
              <a:t>06/07/2015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4A1AC-7AFB-47DB-9F3C-3CB20D3D324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7EF13-2A27-4052-8323-27AD81EC134E}" type="datetimeFigureOut">
              <a:rPr lang="it-IT"/>
              <a:pPr>
                <a:defRPr/>
              </a:pPr>
              <a:t>06/07/2015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370E9-38AD-4E03-8C6B-C5ABBB02F0F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74A25-9A16-4D5F-B87A-442EBF28AE0B}" type="datetimeFigureOut">
              <a:rPr lang="it-IT"/>
              <a:pPr>
                <a:defRPr/>
              </a:pPr>
              <a:t>06/07/2015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8DBB2-4F2A-428B-B042-BFF2FCB3199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99802-2F86-42F7-9A92-08EC5E27037C}" type="datetimeFigureOut">
              <a:rPr lang="it-IT"/>
              <a:pPr>
                <a:defRPr/>
              </a:pPr>
              <a:t>06/07/2015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0BDBC-5524-4A2C-941B-7B7766D90E7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0F25F-174C-494B-BD6C-0D261CF0C934}" type="datetimeFigureOut">
              <a:rPr lang="it-IT"/>
              <a:pPr>
                <a:defRPr/>
              </a:pPr>
              <a:t>06/07/2015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29308-D4DA-47C5-86B2-ADFC9414124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F6746-5BF9-485C-98D1-4DF94CD74195}" type="datetimeFigureOut">
              <a:rPr lang="it-IT"/>
              <a:pPr>
                <a:defRPr/>
              </a:pPr>
              <a:t>06/07/2015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6EE25-1A4D-4A3D-877F-525D5958FCB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CAFF0-2949-41BC-9E25-C60067693E90}" type="datetimeFigureOut">
              <a:rPr lang="it-IT"/>
              <a:pPr>
                <a:defRPr/>
              </a:pPr>
              <a:t>06/07/2015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70674-6821-46AE-B138-8C68DC484C8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CB828-F1E4-4CA4-9B39-8A25806E981D}" type="datetimeFigureOut">
              <a:rPr lang="it-IT"/>
              <a:pPr>
                <a:defRPr/>
              </a:pPr>
              <a:t>06/07/2015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76142-E410-4471-8FDA-2956FC1B66D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D5000-4F44-4F0D-AA7D-8B33175EACA0}" type="datetimeFigureOut">
              <a:rPr lang="it-IT"/>
              <a:pPr>
                <a:defRPr/>
              </a:pPr>
              <a:t>06/07/2015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8B661-B5C4-42E7-82A2-6AD1B8B78FE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F69295-DFDB-42D4-ADCD-088EDEF10468}" type="datetimeFigureOut">
              <a:rPr lang="it-IT"/>
              <a:pPr>
                <a:defRPr/>
              </a:pPr>
              <a:t>06/07/2015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31F785-E8AF-4E9B-911C-DBCA97294D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unite.it/UniTE/Engine/RAServePG.php/P/219751U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4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7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magin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18238"/>
            <a:ext cx="914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27" y="3999099"/>
            <a:ext cx="2088232" cy="1923678"/>
          </a:xfrm>
          <a:prstGeom prst="rect">
            <a:avLst/>
          </a:prstGeom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699792" y="3886200"/>
            <a:ext cx="5617121" cy="13430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8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OLS: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Online </a:t>
            </a:r>
            <a:r>
              <a:rPr lang="it-IT" sz="2800" b="1" dirty="0" err="1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language</a:t>
            </a:r>
            <a:r>
              <a:rPr lang="it-IT" sz="28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System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000" b="1" dirty="0">
                <a:solidFill>
                  <a:srgbClr val="333399"/>
                </a:solidFill>
              </a:rPr>
              <a:t>WWW.ERASMUSPLUSOLS.EU</a:t>
            </a:r>
            <a:endParaRPr lang="it-IT" sz="2000" dirty="0"/>
          </a:p>
          <a:p>
            <a:pPr eaLnBrk="1" hangingPunct="1">
              <a:lnSpc>
                <a:spcPct val="90000"/>
              </a:lnSpc>
              <a:defRPr/>
            </a:pPr>
            <a:endParaRPr lang="it-IT" sz="2800" b="1" dirty="0" smtClean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4340" name="Picture 4"/>
          <p:cNvPicPr>
            <a:picLocks noGrp="1" noChangeAspect="1" noChangeArrowheads="1"/>
          </p:cNvPicPr>
          <p:nvPr>
            <p:ph type="ctrTitle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323850" y="1628775"/>
            <a:ext cx="8208963" cy="2343150"/>
          </a:xfrm>
        </p:spPr>
      </p:pic>
      <p:sp>
        <p:nvSpPr>
          <p:cNvPr id="14341" name="Text Box 1"/>
          <p:cNvSpPr txBox="1">
            <a:spLocks noChangeArrowheads="1"/>
          </p:cNvSpPr>
          <p:nvPr/>
        </p:nvSpPr>
        <p:spPr bwMode="auto">
          <a:xfrm>
            <a:off x="1258888" y="5373688"/>
            <a:ext cx="6697662" cy="935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1400">
              <a:solidFill>
                <a:srgbClr val="000000"/>
              </a:solidFill>
              <a:latin typeface="Verdana" pitchFamily="34" charset="0"/>
            </a:endParaRPr>
          </a:p>
          <a:p>
            <a:pPr algn="ct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400" b="1">
                <a:solidFill>
                  <a:srgbClr val="000000"/>
                </a:solidFill>
                <a:latin typeface="Calibri" pitchFamily="34" charset="0"/>
              </a:rPr>
              <a:t>Agenzia ERASMUS +/INDIRE ITALIA</a:t>
            </a:r>
          </a:p>
          <a:p>
            <a:pPr algn="ct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400" b="1">
                <a:solidFill>
                  <a:srgbClr val="000000"/>
                </a:solidFill>
                <a:latin typeface="Calibri" pitchFamily="34" charset="0"/>
              </a:rPr>
              <a:t>erasmus@indire.it</a:t>
            </a:r>
          </a:p>
        </p:txBody>
      </p:sp>
      <p:pic>
        <p:nvPicPr>
          <p:cNvPr id="14342" name="Immagine 1" descr=" ">
            <a:hlinkClick r:id="rId6" tooltip="&quot;Erasmus + 2014/2020&quot;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00788" y="1989138"/>
            <a:ext cx="163512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+_head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3"/>
            <a:ext cx="91392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olo 1"/>
          <p:cNvSpPr>
            <a:spLocks noGrp="1"/>
          </p:cNvSpPr>
          <p:nvPr>
            <p:ph type="ctrTitle" idx="4294967295"/>
          </p:nvPr>
        </p:nvSpPr>
        <p:spPr>
          <a:xfrm>
            <a:off x="2148310" y="3380898"/>
            <a:ext cx="7772400" cy="356158"/>
          </a:xfrm>
        </p:spPr>
        <p:txBody>
          <a:bodyPr/>
          <a:lstStyle/>
          <a:p>
            <a:pPr eaLnBrk="1" hangingPunct="1"/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NEWS </a:t>
            </a:r>
            <a:endParaRPr lang="it-IT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2531" name="Immagin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18238"/>
            <a:ext cx="914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Sottotitolo 2"/>
          <p:cNvSpPr>
            <a:spLocks noGrp="1"/>
          </p:cNvSpPr>
          <p:nvPr>
            <p:ph type="subTitle" idx="4294967295"/>
          </p:nvPr>
        </p:nvSpPr>
        <p:spPr>
          <a:xfrm>
            <a:off x="468313" y="2060848"/>
            <a:ext cx="8351837" cy="4176440"/>
          </a:xfrm>
        </p:spPr>
        <p:txBody>
          <a:bodyPr/>
          <a:lstStyle/>
          <a:p>
            <a:pPr marL="0" indent="0" algn="ctr">
              <a:buNone/>
            </a:pPr>
            <a:endParaRPr lang="it-IT" sz="20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it-IT" sz="2000" b="1" dirty="0" smtClean="0">
                <a:solidFill>
                  <a:srgbClr val="0070C0"/>
                </a:solidFill>
              </a:rPr>
              <a:t>A partire dall’</a:t>
            </a:r>
            <a:r>
              <a:rPr lang="it-IT" sz="2000" b="1" dirty="0" err="1" smtClean="0">
                <a:solidFill>
                  <a:srgbClr val="0070C0"/>
                </a:solidFill>
              </a:rPr>
              <a:t>a.a</a:t>
            </a:r>
            <a:r>
              <a:rPr lang="it-IT" sz="2000" b="1" dirty="0" smtClean="0">
                <a:solidFill>
                  <a:srgbClr val="0070C0"/>
                </a:solidFill>
              </a:rPr>
              <a:t>. 2015-16 l’assegnazione delle licenze agli istituti beneficiari non sarà più vincolata alla firma dell’accordo finanziario ma all’attribuzione del finanziamento.</a:t>
            </a:r>
          </a:p>
          <a:p>
            <a:pPr marL="0" indent="0" algn="ctr">
              <a:buNone/>
            </a:pPr>
            <a:endParaRPr lang="it-IT" sz="20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it-IT" sz="20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it-IT" sz="20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it-IT" sz="20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it-IT" sz="2000" b="1" dirty="0" smtClean="0">
                <a:solidFill>
                  <a:srgbClr val="0070C0"/>
                </a:solidFill>
              </a:rPr>
              <a:t>Laddove ci siano licenze a sufficienza,  sarà possibile l’assegnazione anche agli studenti madrelingua o in  possesso di un livello C2 di competenza linguistica, ai fini dell’apprendimento di un’altra lingua di studio o del paese ospitante</a:t>
            </a:r>
          </a:p>
          <a:p>
            <a:pPr marL="0" indent="0" algn="ctr">
              <a:buNone/>
            </a:pPr>
            <a:r>
              <a:rPr lang="it-IT" sz="2000" b="1" dirty="0" smtClean="0">
                <a:solidFill>
                  <a:srgbClr val="0070C0"/>
                </a:solidFill>
              </a:rPr>
              <a:t>    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396" y="3284984"/>
            <a:ext cx="1475611" cy="1322331"/>
          </a:xfrm>
          <a:prstGeom prst="rect">
            <a:avLst/>
          </a:prstGeom>
        </p:spPr>
      </p:pic>
      <p:pic>
        <p:nvPicPr>
          <p:cNvPr id="1026" name="Picture 2" descr="http://www.painc.com/wordpress/wp-content/uploads/2014/02/new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36772"/>
            <a:ext cx="4905375" cy="100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491880" y="1492502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NEWS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4231" y="3380898"/>
            <a:ext cx="2543175" cy="408840"/>
          </a:xfrm>
          <a:prstGeom prst="rect">
            <a:avLst/>
          </a:prstGeom>
        </p:spPr>
      </p:pic>
      <p:pic>
        <p:nvPicPr>
          <p:cNvPr id="11" name="Immagine 10" descr="https://encrypted-tbn0.gstatic.com/images?q=tbn:ANd9GcQjBs-9jrII3_QcOSP6Dst1fBFk1zxM_gt-rPqBseJToRe0EuaT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3284984"/>
            <a:ext cx="2088232" cy="145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 descr="E+_head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3"/>
            <a:ext cx="9139237" cy="16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80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olo 1"/>
          <p:cNvSpPr>
            <a:spLocks noGrp="1"/>
          </p:cNvSpPr>
          <p:nvPr>
            <p:ph type="ctrTitle" idx="4294967295"/>
          </p:nvPr>
        </p:nvSpPr>
        <p:spPr>
          <a:xfrm>
            <a:off x="684213" y="1412777"/>
            <a:ext cx="7772400" cy="807646"/>
          </a:xfrm>
        </p:spPr>
        <p:txBody>
          <a:bodyPr/>
          <a:lstStyle/>
          <a:p>
            <a:pPr eaLnBrk="1" hangingPunct="1"/>
            <a:r>
              <a:rPr lang="it-IT" sz="3200" b="1" dirty="0" smtClean="0">
                <a:solidFill>
                  <a:schemeClr val="accent6">
                    <a:lumMod val="75000"/>
                  </a:schemeClr>
                </a:solidFill>
              </a:rPr>
              <a:t>ACCORDO ISTITUTO/STUDENTE</a:t>
            </a:r>
            <a:endParaRPr lang="it-IT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2531" name="Immagin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18238"/>
            <a:ext cx="914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Sottotitolo 2"/>
          <p:cNvSpPr>
            <a:spLocks noGrp="1"/>
          </p:cNvSpPr>
          <p:nvPr>
            <p:ph type="subTitle" idx="4294967295"/>
          </p:nvPr>
        </p:nvSpPr>
        <p:spPr>
          <a:xfrm>
            <a:off x="468313" y="2420938"/>
            <a:ext cx="8351837" cy="3816350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000" b="1" dirty="0">
                <a:solidFill>
                  <a:srgbClr val="0070C0"/>
                </a:solidFill>
              </a:rPr>
              <a:t>Se non dichiarato  nel </a:t>
            </a:r>
            <a:r>
              <a:rPr lang="it-IT" sz="2000" b="1" dirty="0" err="1">
                <a:solidFill>
                  <a:srgbClr val="0070C0"/>
                </a:solidFill>
              </a:rPr>
              <a:t>learning</a:t>
            </a:r>
            <a:r>
              <a:rPr lang="it-IT" sz="2000" b="1" dirty="0">
                <a:solidFill>
                  <a:srgbClr val="0070C0"/>
                </a:solidFill>
              </a:rPr>
              <a:t> </a:t>
            </a:r>
            <a:r>
              <a:rPr lang="it-IT" sz="2000" b="1" dirty="0" err="1">
                <a:solidFill>
                  <a:srgbClr val="0070C0"/>
                </a:solidFill>
              </a:rPr>
              <a:t>agreement</a:t>
            </a:r>
            <a:r>
              <a:rPr lang="it-IT" sz="2000" b="1" dirty="0" smtClean="0">
                <a:solidFill>
                  <a:srgbClr val="0070C0"/>
                </a:solidFill>
              </a:rPr>
              <a:t>, </a:t>
            </a:r>
            <a:r>
              <a:rPr lang="it-IT" sz="2000" b="1" dirty="0">
                <a:solidFill>
                  <a:srgbClr val="0070C0"/>
                </a:solidFill>
              </a:rPr>
              <a:t>il livello della lingua di studio-lavoro di </a:t>
            </a:r>
            <a:r>
              <a:rPr lang="it-IT" sz="2000" b="1" dirty="0" smtClean="0">
                <a:solidFill>
                  <a:srgbClr val="0070C0"/>
                </a:solidFill>
              </a:rPr>
              <a:t>cui </a:t>
            </a:r>
            <a:r>
              <a:rPr lang="it-IT" sz="2000" b="1" dirty="0">
                <a:solidFill>
                  <a:srgbClr val="0070C0"/>
                </a:solidFill>
              </a:rPr>
              <a:t>lo studente è in possesso all’inizio della mobilità sarà specificato e individuato </a:t>
            </a:r>
            <a:r>
              <a:rPr lang="it-IT" sz="2000" b="1" dirty="0" smtClean="0">
                <a:solidFill>
                  <a:srgbClr val="0070C0"/>
                </a:solidFill>
              </a:rPr>
              <a:t>secondo il CEFR: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it-IT" sz="2000" b="1" dirty="0">
              <a:solidFill>
                <a:srgbClr val="0070C0"/>
              </a:solidFill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000" b="1" dirty="0" smtClean="0">
                <a:solidFill>
                  <a:srgbClr val="0070C0"/>
                </a:solidFill>
              </a:rPr>
              <a:t>A1 </a:t>
            </a:r>
            <a:r>
              <a:rPr lang="it-IT" sz="2000" b="1" dirty="0">
                <a:solidFill>
                  <a:srgbClr val="0070C0"/>
                </a:solidFill>
              </a:rPr>
              <a:t>– A2 – B1 – B2 – C1- </a:t>
            </a:r>
            <a:r>
              <a:rPr lang="it-IT" sz="2000" b="1" dirty="0" smtClean="0">
                <a:solidFill>
                  <a:srgbClr val="0070C0"/>
                </a:solidFill>
              </a:rPr>
              <a:t>C2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000" b="1" dirty="0" smtClean="0">
                <a:solidFill>
                  <a:srgbClr val="0070C0"/>
                </a:solidFill>
              </a:rPr>
              <a:t>  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000" b="1" dirty="0">
                <a:solidFill>
                  <a:srgbClr val="0070C0"/>
                </a:solidFill>
              </a:rPr>
              <a:t>Lo studente inizierà il corso, appena riceverà l’accesso al sistema e laddove sia impossibilitato a seguire il corso ne darà tempestivamente  comunicazione all’istituto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it-IT" sz="2000" b="1" dirty="0">
              <a:solidFill>
                <a:srgbClr val="0070C0"/>
              </a:solidFill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it-IT" sz="2000" b="1" dirty="0">
              <a:solidFill>
                <a:srgbClr val="0070C0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it-IT" sz="2000" b="1" dirty="0">
              <a:solidFill>
                <a:srgbClr val="0070C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3639701"/>
            <a:ext cx="1475611" cy="1322331"/>
          </a:xfrm>
          <a:prstGeom prst="rect">
            <a:avLst/>
          </a:prstGeom>
        </p:spPr>
      </p:pic>
      <p:pic>
        <p:nvPicPr>
          <p:cNvPr id="8" name="Immagine 7" descr="LA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0861">
            <a:off x="6304371" y="3429000"/>
            <a:ext cx="2300077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6" name="Picture 2" descr="E+_head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3"/>
            <a:ext cx="9139237" cy="155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78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olo 1"/>
          <p:cNvSpPr>
            <a:spLocks noGrp="1"/>
          </p:cNvSpPr>
          <p:nvPr>
            <p:ph type="ctrTitle" idx="4294967295"/>
          </p:nvPr>
        </p:nvSpPr>
        <p:spPr>
          <a:xfrm>
            <a:off x="701431" y="1543100"/>
            <a:ext cx="7772400" cy="807646"/>
          </a:xfrm>
        </p:spPr>
        <p:txBody>
          <a:bodyPr/>
          <a:lstStyle/>
          <a:p>
            <a:pPr eaLnBrk="1" hangingPunct="1"/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MOOCS E TUTORING</a:t>
            </a:r>
            <a:endParaRPr lang="it-IT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2531" name="Immagin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18238"/>
            <a:ext cx="914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Sottotitolo 2"/>
          <p:cNvSpPr>
            <a:spLocks noGrp="1"/>
          </p:cNvSpPr>
          <p:nvPr>
            <p:ph type="subTitle" idx="4294967295"/>
          </p:nvPr>
        </p:nvSpPr>
        <p:spPr>
          <a:xfrm>
            <a:off x="468313" y="2420938"/>
            <a:ext cx="8351837" cy="3816350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it-IT" sz="2000" b="1" dirty="0" smtClean="0">
              <a:solidFill>
                <a:srgbClr val="0070C0"/>
              </a:solidFill>
            </a:endParaRP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it-IT" sz="2000" b="1" dirty="0" smtClean="0">
                <a:solidFill>
                  <a:srgbClr val="0070C0"/>
                </a:solidFill>
              </a:rPr>
              <a:t>A </a:t>
            </a:r>
            <a:r>
              <a:rPr lang="it-IT" sz="2000" b="1" dirty="0">
                <a:solidFill>
                  <a:srgbClr val="0070C0"/>
                </a:solidFill>
              </a:rPr>
              <a:t>partire dall’estate del 2015 sarà disponibile un </a:t>
            </a:r>
            <a:r>
              <a:rPr lang="it-IT" sz="2000" b="1" dirty="0" smtClean="0">
                <a:solidFill>
                  <a:srgbClr val="0070C0"/>
                </a:solidFill>
              </a:rPr>
              <a:t>servizio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it-IT" sz="2000" b="1" dirty="0" smtClean="0">
                <a:solidFill>
                  <a:srgbClr val="0070C0"/>
                </a:solidFill>
              </a:rPr>
              <a:t>di </a:t>
            </a:r>
            <a:r>
              <a:rPr lang="it-IT" sz="2000" b="1" dirty="0">
                <a:solidFill>
                  <a:srgbClr val="0070C0"/>
                </a:solidFill>
              </a:rPr>
              <a:t>tutoring on line che </a:t>
            </a:r>
            <a:r>
              <a:rPr lang="it-IT" sz="2000" b="1" dirty="0" err="1">
                <a:solidFill>
                  <a:srgbClr val="0070C0"/>
                </a:solidFill>
              </a:rPr>
              <a:t>prevederà</a:t>
            </a:r>
            <a:r>
              <a:rPr lang="it-IT" sz="2000" b="1" dirty="0">
                <a:solidFill>
                  <a:srgbClr val="0070C0"/>
                </a:solidFill>
              </a:rPr>
              <a:t> brevi sessioni con un massimo di 6 partecipanti in una lezione calibrata secondo le esigenze specifiche degli studenti coinvolti</a:t>
            </a:r>
            <a:r>
              <a:rPr lang="it-IT" sz="1600" dirty="0" smtClean="0">
                <a:solidFill>
                  <a:srgbClr val="333399"/>
                </a:solidFill>
              </a:rPr>
              <a:t>.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it-IT" sz="2000" b="1" dirty="0" smtClean="0">
                <a:solidFill>
                  <a:srgbClr val="0070C0"/>
                </a:solidFill>
              </a:rPr>
              <a:t>Sarà </a:t>
            </a:r>
            <a:r>
              <a:rPr lang="it-IT" sz="2000" b="1" dirty="0">
                <a:solidFill>
                  <a:srgbClr val="0070C0"/>
                </a:solidFill>
              </a:rPr>
              <a:t>operativo un forum dove gli studenti potranno </a:t>
            </a:r>
            <a:r>
              <a:rPr lang="it-IT" sz="2000" b="1" dirty="0" smtClean="0">
                <a:solidFill>
                  <a:srgbClr val="0070C0"/>
                </a:solidFill>
              </a:rPr>
              <a:t>confrontarsi;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it-IT" sz="2000" b="1" dirty="0" smtClean="0">
                <a:solidFill>
                  <a:srgbClr val="0070C0"/>
                </a:solidFill>
              </a:rPr>
              <a:t>l’utilizzo </a:t>
            </a:r>
            <a:r>
              <a:rPr lang="it-IT" sz="2000" b="1" dirty="0">
                <a:solidFill>
                  <a:srgbClr val="0070C0"/>
                </a:solidFill>
              </a:rPr>
              <a:t>delle </a:t>
            </a:r>
            <a:r>
              <a:rPr lang="it-IT" sz="2000" b="1" dirty="0" smtClean="0">
                <a:solidFill>
                  <a:srgbClr val="0070C0"/>
                </a:solidFill>
              </a:rPr>
              <a:t>MOOCS</a:t>
            </a:r>
            <a:r>
              <a:rPr lang="it-IT" sz="2000" dirty="0"/>
              <a:t> </a:t>
            </a:r>
            <a:r>
              <a:rPr lang="it-IT" sz="2000" b="1" dirty="0">
                <a:solidFill>
                  <a:srgbClr val="0070C0"/>
                </a:solidFill>
              </a:rPr>
              <a:t>(corsi</a:t>
            </a:r>
            <a:r>
              <a:rPr lang="it-IT" sz="2000" b="1" dirty="0" smtClean="0">
                <a:solidFill>
                  <a:srgbClr val="0070C0"/>
                </a:solidFill>
              </a:rPr>
              <a:t> </a:t>
            </a:r>
            <a:r>
              <a:rPr lang="it-IT" sz="2000" b="1" dirty="0">
                <a:solidFill>
                  <a:srgbClr val="0070C0"/>
                </a:solidFill>
              </a:rPr>
              <a:t>online aperti  per una formazione a distanza con condivisione di materiali gratuiti dal web</a:t>
            </a:r>
            <a:r>
              <a:rPr lang="it-IT" sz="2000" b="1" dirty="0" smtClean="0">
                <a:solidFill>
                  <a:srgbClr val="0070C0"/>
                </a:solidFill>
              </a:rPr>
              <a:t>).</a:t>
            </a:r>
            <a:endParaRPr lang="it-IT" sz="2000" b="1" dirty="0">
              <a:solidFill>
                <a:srgbClr val="0070C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4758616"/>
            <a:ext cx="1475611" cy="1322331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07504" y="2337680"/>
            <a:ext cx="9324205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it-IT" b="1" dirty="0">
              <a:solidFill>
                <a:srgbClr val="0070C0"/>
              </a:solidFill>
              <a:latin typeface="+mn-lt"/>
              <a:cs typeface="+mn-cs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9" name="Immagine 8" descr="http://sociologicamente.it/wp-content/uploads/2015/05/130312-RockTheMonkey-Derek-Bruff-2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208" y="4773501"/>
            <a:ext cx="4320481" cy="1547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 descr="https://encrypted-tbn2.gstatic.com/images?q=tbn:ANd9GcTEnXNQFkBA4ZFedr8LhovlQPY8nc51vPilCMj3Uzpbp8LJh0a3YQ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13545"/>
            <a:ext cx="1323975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0" name="Picture 2" descr="E+_head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4"/>
            <a:ext cx="9139237" cy="150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7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olo 1"/>
          <p:cNvSpPr>
            <a:spLocks noGrp="1"/>
          </p:cNvSpPr>
          <p:nvPr>
            <p:ph type="ctrTitle" idx="4294967295"/>
          </p:nvPr>
        </p:nvSpPr>
        <p:spPr>
          <a:xfrm>
            <a:off x="684213" y="1484313"/>
            <a:ext cx="7772400" cy="792162"/>
          </a:xfrm>
        </p:spPr>
        <p:txBody>
          <a:bodyPr/>
          <a:lstStyle/>
          <a:p>
            <a:pPr eaLnBrk="1" hangingPunct="1"/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Lingue di apprendimento</a:t>
            </a:r>
          </a:p>
        </p:txBody>
      </p:sp>
      <p:pic>
        <p:nvPicPr>
          <p:cNvPr id="18435" name="Immagin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18238"/>
            <a:ext cx="914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3573016"/>
            <a:ext cx="7200800" cy="923810"/>
          </a:xfrm>
          <a:prstGeom prst="rect">
            <a:avLst/>
          </a:prstGeom>
        </p:spPr>
      </p:pic>
      <p:sp>
        <p:nvSpPr>
          <p:cNvPr id="18436" name="Sottotitolo 2"/>
          <p:cNvSpPr>
            <a:spLocks noGrp="1"/>
          </p:cNvSpPr>
          <p:nvPr>
            <p:ph type="subTitle" idx="4294967295"/>
          </p:nvPr>
        </p:nvSpPr>
        <p:spPr>
          <a:xfrm>
            <a:off x="652341" y="2246059"/>
            <a:ext cx="8351837" cy="3960813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it-IT" sz="2000" b="1" dirty="0">
                <a:solidFill>
                  <a:srgbClr val="0070C0"/>
                </a:solidFill>
              </a:rPr>
              <a:t>N.B. La lingua per cui gli studenti  sono autorizzati a ricevere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it-IT" sz="2000" b="1" dirty="0">
                <a:solidFill>
                  <a:srgbClr val="0070C0"/>
                </a:solidFill>
              </a:rPr>
              <a:t> la formazione linguistica on line deve essere la lingua utilizzata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it-IT" sz="2000" b="1" dirty="0">
                <a:solidFill>
                  <a:srgbClr val="0070C0"/>
                </a:solidFill>
              </a:rPr>
              <a:t> nella loro mobilità per studio/</a:t>
            </a:r>
            <a:r>
              <a:rPr lang="it-IT" sz="2000" b="1" dirty="0" err="1">
                <a:solidFill>
                  <a:srgbClr val="0070C0"/>
                </a:solidFill>
              </a:rPr>
              <a:t>traineeship</a:t>
            </a:r>
            <a:r>
              <a:rPr lang="it-IT" sz="2000" b="1" dirty="0">
                <a:solidFill>
                  <a:srgbClr val="0070C0"/>
                </a:solidFill>
              </a:rPr>
              <a:t>.</a:t>
            </a:r>
            <a:endParaRPr lang="it-IT" sz="2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616" y="4653137"/>
            <a:ext cx="2160240" cy="1612406"/>
          </a:xfrm>
          <a:prstGeom prst="rect">
            <a:avLst/>
          </a:prstGeom>
        </p:spPr>
      </p:pic>
      <p:pic>
        <p:nvPicPr>
          <p:cNvPr id="8" name="Immagine 7" descr="http://digilander.libero.it/scaroselli/images/paperino_large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955" y="4546100"/>
            <a:ext cx="2407453" cy="1640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E+_head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3"/>
            <a:ext cx="9139237" cy="169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87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/>
          <p:cNvSpPr>
            <a:spLocks noGrp="1"/>
          </p:cNvSpPr>
          <p:nvPr>
            <p:ph type="ctrTitle" idx="4294967295"/>
          </p:nvPr>
        </p:nvSpPr>
        <p:spPr>
          <a:xfrm>
            <a:off x="-20216" y="1330307"/>
            <a:ext cx="7772400" cy="946168"/>
          </a:xfrm>
        </p:spPr>
        <p:txBody>
          <a:bodyPr/>
          <a:lstStyle/>
          <a:p>
            <a:pPr eaLnBrk="1" hangingPunct="1"/>
            <a:r>
              <a:rPr lang="it-IT" sz="3200" b="1" dirty="0" smtClean="0">
                <a:solidFill>
                  <a:srgbClr val="333399"/>
                </a:solidFill>
              </a:rPr>
              <a:t/>
            </a:r>
            <a:br>
              <a:rPr lang="it-IT" sz="3200" b="1" dirty="0" smtClean="0">
                <a:solidFill>
                  <a:srgbClr val="333399"/>
                </a:solidFill>
              </a:rPr>
            </a:br>
            <a:r>
              <a:rPr lang="it-IT" sz="3200" b="1" dirty="0" smtClean="0">
                <a:solidFill>
                  <a:srgbClr val="333399"/>
                </a:solidFill>
              </a:rPr>
              <a:t>        </a:t>
            </a:r>
            <a:r>
              <a:rPr lang="it-IT" sz="3600" b="1" dirty="0">
                <a:solidFill>
                  <a:schemeClr val="accent6">
                    <a:lumMod val="75000"/>
                  </a:schemeClr>
                </a:solidFill>
              </a:rPr>
              <a:t>Problemi tecnici </a:t>
            </a:r>
          </a:p>
        </p:txBody>
      </p:sp>
      <p:sp>
        <p:nvSpPr>
          <p:cNvPr id="16388" name="Sottotitolo 2"/>
          <p:cNvSpPr>
            <a:spLocks noGrp="1"/>
          </p:cNvSpPr>
          <p:nvPr>
            <p:ph type="subTitle" idx="4294967295"/>
          </p:nvPr>
        </p:nvSpPr>
        <p:spPr>
          <a:xfrm>
            <a:off x="792163" y="2276475"/>
            <a:ext cx="8351837" cy="3960813"/>
          </a:xfrm>
        </p:spPr>
        <p:txBody>
          <a:bodyPr/>
          <a:lstStyle/>
          <a:p>
            <a:pPr marL="0" indent="0" algn="ctr">
              <a:lnSpc>
                <a:spcPct val="101000"/>
              </a:lnSpc>
              <a:spcBef>
                <a:spcPts val="700"/>
              </a:spcBef>
              <a:buNone/>
            </a:pPr>
            <a:r>
              <a:rPr lang="it-IT" sz="2000" b="1" dirty="0" smtClean="0">
                <a:solidFill>
                  <a:srgbClr val="0070C0"/>
                </a:solidFill>
              </a:rPr>
              <a:t>Il </a:t>
            </a:r>
            <a:r>
              <a:rPr lang="it-IT" sz="2000" b="1" dirty="0">
                <a:solidFill>
                  <a:srgbClr val="0070C0"/>
                </a:solidFill>
              </a:rPr>
              <a:t>servizio di </a:t>
            </a:r>
            <a:r>
              <a:rPr lang="it-IT" sz="2000" b="1" dirty="0" err="1">
                <a:solidFill>
                  <a:srgbClr val="0070C0"/>
                </a:solidFill>
              </a:rPr>
              <a:t>helpdesk</a:t>
            </a:r>
            <a:r>
              <a:rPr lang="it-IT" sz="2000" b="1" dirty="0">
                <a:solidFill>
                  <a:srgbClr val="0070C0"/>
                </a:solidFill>
              </a:rPr>
              <a:t> gestito dal service provider è </a:t>
            </a:r>
            <a:r>
              <a:rPr lang="it-IT" sz="2000" b="1" dirty="0" smtClean="0">
                <a:solidFill>
                  <a:srgbClr val="0070C0"/>
                </a:solidFill>
              </a:rPr>
              <a:t>disponibile 24 ore al giorno per sette giorni a settimana.</a:t>
            </a:r>
            <a:endParaRPr lang="it-IT" sz="2000" b="1" dirty="0">
              <a:solidFill>
                <a:srgbClr val="0070C0"/>
              </a:solidFill>
            </a:endParaRPr>
          </a:p>
          <a:p>
            <a:pPr marL="0" indent="0" algn="ctr">
              <a:lnSpc>
                <a:spcPct val="101000"/>
              </a:lnSpc>
              <a:spcBef>
                <a:spcPts val="700"/>
              </a:spcBef>
              <a:buNone/>
            </a:pPr>
            <a:r>
              <a:rPr lang="it-IT" sz="2000" b="1" dirty="0" smtClean="0">
                <a:solidFill>
                  <a:srgbClr val="0070C0"/>
                </a:solidFill>
              </a:rPr>
              <a:t>HOME PAGE-CONTACT US</a:t>
            </a:r>
          </a:p>
          <a:p>
            <a:pPr marL="0" indent="0" algn="ctr">
              <a:lnSpc>
                <a:spcPct val="101000"/>
              </a:lnSpc>
              <a:spcBef>
                <a:spcPts val="700"/>
              </a:spcBef>
              <a:buNone/>
            </a:pPr>
            <a:endParaRPr lang="it-IT" sz="2000" b="1" dirty="0" smtClean="0">
              <a:solidFill>
                <a:srgbClr val="0070C0"/>
              </a:solidFill>
            </a:endParaRPr>
          </a:p>
        </p:txBody>
      </p:sp>
      <p:pic>
        <p:nvPicPr>
          <p:cNvPr id="16387" name="Immagin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317428"/>
            <a:ext cx="9144000" cy="45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5224363"/>
            <a:ext cx="1475611" cy="132233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38" y="3389502"/>
            <a:ext cx="5801535" cy="2545772"/>
          </a:xfrm>
          <a:prstGeom prst="rect">
            <a:avLst/>
          </a:prstGeom>
        </p:spPr>
      </p:pic>
      <p:pic>
        <p:nvPicPr>
          <p:cNvPr id="8" name="Immagine 7" descr="http://us.cdn3.123rf.com/168nwm/iserg/iserg1112/iserg111200007/11371549-stetoscopio-e-domanda-su-sfondo-bianco-isolato-immagini-3d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0950">
            <a:off x="109595" y="2789427"/>
            <a:ext cx="1600200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slogan motivazionale su una pila di note colorate promemoria isolata on white 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368" y="3212976"/>
            <a:ext cx="2620120" cy="2873305"/>
          </a:xfrm>
          <a:prstGeom prst="rect">
            <a:avLst/>
          </a:prstGeom>
          <a:noFill/>
          <a:extLst/>
        </p:spPr>
      </p:pic>
      <p:pic>
        <p:nvPicPr>
          <p:cNvPr id="3074" name="Picture 2" descr="E+_head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3"/>
            <a:ext cx="91392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olo 1"/>
          <p:cNvSpPr>
            <a:spLocks noGrp="1"/>
          </p:cNvSpPr>
          <p:nvPr>
            <p:ph type="ctrTitle" idx="4294967295"/>
          </p:nvPr>
        </p:nvSpPr>
        <p:spPr>
          <a:xfrm>
            <a:off x="684213" y="1484313"/>
            <a:ext cx="7772400" cy="792162"/>
          </a:xfrm>
        </p:spPr>
        <p:txBody>
          <a:bodyPr/>
          <a:lstStyle/>
          <a:p>
            <a:pPr eaLnBrk="1" hangingPunct="1"/>
            <a:r>
              <a:rPr lang="it-IT" sz="3600" b="1" dirty="0">
                <a:solidFill>
                  <a:schemeClr val="accent6">
                    <a:lumMod val="75000"/>
                  </a:schemeClr>
                </a:solidFill>
              </a:rPr>
              <a:t>Recupero Credenziali</a:t>
            </a:r>
          </a:p>
        </p:txBody>
      </p:sp>
      <p:pic>
        <p:nvPicPr>
          <p:cNvPr id="18435" name="Immagin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18238"/>
            <a:ext cx="914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Sottotitolo 2"/>
          <p:cNvSpPr>
            <a:spLocks noGrp="1"/>
          </p:cNvSpPr>
          <p:nvPr>
            <p:ph type="subTitle" idx="4294967295"/>
          </p:nvPr>
        </p:nvSpPr>
        <p:spPr>
          <a:xfrm>
            <a:off x="652341" y="2246059"/>
            <a:ext cx="8351837" cy="3960813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endParaRPr lang="it-IT" sz="2000" b="1" dirty="0" smtClean="0">
              <a:solidFill>
                <a:srgbClr val="0070C0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it-IT" sz="2000" b="1" dirty="0">
              <a:solidFill>
                <a:srgbClr val="0070C0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it-IT" sz="2000" b="1" dirty="0" smtClean="0">
                <a:solidFill>
                  <a:srgbClr val="0070C0"/>
                </a:solidFill>
              </a:rPr>
              <a:t>L’EMAIL </a:t>
            </a:r>
            <a:r>
              <a:rPr lang="it-IT" sz="2000" b="1" dirty="0">
                <a:solidFill>
                  <a:srgbClr val="0070C0"/>
                </a:solidFill>
              </a:rPr>
              <a:t>con le credenziali dell’utente viene rilasciata in automatico dal service provider alla </a:t>
            </a:r>
            <a:r>
              <a:rPr lang="it-IT" sz="2000" b="1" dirty="0" smtClean="0">
                <a:solidFill>
                  <a:srgbClr val="0070C0"/>
                </a:solidFill>
              </a:rPr>
              <a:t>persona di contatto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it-IT" sz="2000" b="1" dirty="0" smtClean="0">
                <a:solidFill>
                  <a:srgbClr val="0070C0"/>
                </a:solidFill>
              </a:rPr>
              <a:t>In caso di smarrimento della password o in caso di non ricezione del messaggio di default contenente le credenziali:</a:t>
            </a:r>
          </a:p>
          <a:p>
            <a:pPr>
              <a:lnSpc>
                <a:spcPct val="80000"/>
              </a:lnSpc>
            </a:pPr>
            <a:r>
              <a:rPr lang="it-IT" sz="2000" b="1" dirty="0" smtClean="0">
                <a:solidFill>
                  <a:srgbClr val="0070C0"/>
                </a:solidFill>
              </a:rPr>
              <a:t>Verificare </a:t>
            </a:r>
            <a:r>
              <a:rPr lang="it-IT" sz="2000" b="1" dirty="0">
                <a:solidFill>
                  <a:srgbClr val="0070C0"/>
                </a:solidFill>
              </a:rPr>
              <a:t>con </a:t>
            </a:r>
            <a:r>
              <a:rPr lang="it-IT" sz="2000" b="1" dirty="0" smtClean="0">
                <a:solidFill>
                  <a:srgbClr val="0070C0"/>
                </a:solidFill>
              </a:rPr>
              <a:t>l’AN </a:t>
            </a:r>
            <a:r>
              <a:rPr lang="it-IT" sz="2000" b="1" dirty="0">
                <a:solidFill>
                  <a:srgbClr val="0070C0"/>
                </a:solidFill>
              </a:rPr>
              <a:t>che le licenze siano </a:t>
            </a:r>
            <a:r>
              <a:rPr lang="it-IT" sz="2000" b="1" dirty="0" smtClean="0">
                <a:solidFill>
                  <a:srgbClr val="0070C0"/>
                </a:solidFill>
              </a:rPr>
              <a:t>state effettivamente allocate;</a:t>
            </a:r>
          </a:p>
          <a:p>
            <a:pPr>
              <a:lnSpc>
                <a:spcPct val="80000"/>
              </a:lnSpc>
            </a:pPr>
            <a:r>
              <a:rPr lang="it-IT" sz="2000" b="1" dirty="0" smtClean="0">
                <a:solidFill>
                  <a:srgbClr val="0070C0"/>
                </a:solidFill>
              </a:rPr>
              <a:t>Verificare che la mail non sia finita nella cartella dello spam</a:t>
            </a:r>
          </a:p>
          <a:p>
            <a:pPr>
              <a:lnSpc>
                <a:spcPct val="80000"/>
              </a:lnSpc>
            </a:pPr>
            <a:r>
              <a:rPr lang="it-IT" sz="2000" b="1" dirty="0" err="1" smtClean="0">
                <a:solidFill>
                  <a:srgbClr val="0070C0"/>
                </a:solidFill>
              </a:rPr>
              <a:t>Dopodiche</a:t>
            </a:r>
            <a:r>
              <a:rPr lang="it-IT" sz="2000" b="1" dirty="0" smtClean="0">
                <a:solidFill>
                  <a:srgbClr val="0070C0"/>
                </a:solidFill>
              </a:rPr>
              <a:t> Cliccare su: LOGIN – FORGOT YOUR PASSWORD </a:t>
            </a:r>
          </a:p>
          <a:p>
            <a:pPr marL="0" indent="0">
              <a:lnSpc>
                <a:spcPct val="80000"/>
              </a:lnSpc>
              <a:buNone/>
            </a:pPr>
            <a:endParaRPr lang="it-IT" sz="2000" b="1" dirty="0">
              <a:solidFill>
                <a:srgbClr val="0070C0"/>
              </a:solidFill>
            </a:endParaRPr>
          </a:p>
          <a:p>
            <a:pPr marL="0" indent="0" algn="just">
              <a:lnSpc>
                <a:spcPct val="80000"/>
              </a:lnSpc>
              <a:buFont typeface="Arial" charset="0"/>
              <a:buNone/>
            </a:pPr>
            <a:endParaRPr lang="it-IT" sz="2400" dirty="0" smtClean="0">
              <a:solidFill>
                <a:srgbClr val="333399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5013176"/>
            <a:ext cx="1475611" cy="132233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1840" y="4872605"/>
            <a:ext cx="3092120" cy="1314868"/>
          </a:xfrm>
          <a:prstGeom prst="rect">
            <a:avLst/>
          </a:prstGeom>
        </p:spPr>
      </p:pic>
      <p:pic>
        <p:nvPicPr>
          <p:cNvPr id="8" name="Picture 2" descr="slogan motivazionale su una pila di note colorate promemoria isolata on white 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9483">
            <a:off x="7414871" y="4383236"/>
            <a:ext cx="1341853" cy="1718845"/>
          </a:xfrm>
          <a:prstGeom prst="rect">
            <a:avLst/>
          </a:prstGeom>
          <a:noFill/>
          <a:extLst/>
        </p:spPr>
      </p:pic>
      <p:pic>
        <p:nvPicPr>
          <p:cNvPr id="9" name="Immagine 8" descr="http://us.cdn3.123rf.com/168nwm/iserg/iserg1112/iserg111200007/11371549-stetoscopio-e-domanda-su-sfondo-bianco-isolato-immagini-3d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8093">
            <a:off x="44893" y="1805599"/>
            <a:ext cx="1117831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E+_head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4"/>
            <a:ext cx="9139237" cy="165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olo 1"/>
          <p:cNvSpPr>
            <a:spLocks noGrp="1"/>
          </p:cNvSpPr>
          <p:nvPr>
            <p:ph type="ctrTitle" idx="4294967295"/>
          </p:nvPr>
        </p:nvSpPr>
        <p:spPr>
          <a:xfrm>
            <a:off x="900113" y="980729"/>
            <a:ext cx="7700962" cy="936104"/>
          </a:xfrm>
        </p:spPr>
        <p:txBody>
          <a:bodyPr/>
          <a:lstStyle/>
          <a:p>
            <a:pPr eaLnBrk="1" hangingPunct="1"/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Creazione </a:t>
            </a:r>
            <a:r>
              <a:rPr lang="it-IT" sz="3600" b="1" i="1" dirty="0" smtClean="0">
                <a:solidFill>
                  <a:schemeClr val="accent6">
                    <a:lumMod val="75000"/>
                  </a:schemeClr>
                </a:solidFill>
              </a:rPr>
              <a:t>Alias</a:t>
            </a:r>
            <a:endParaRPr lang="it-IT" sz="3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483" name="Immagin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18238"/>
            <a:ext cx="914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Sottotitolo 2"/>
          <p:cNvSpPr>
            <a:spLocks noGrp="1"/>
          </p:cNvSpPr>
          <p:nvPr>
            <p:ph type="subTitle" idx="4294967295"/>
          </p:nvPr>
        </p:nvSpPr>
        <p:spPr>
          <a:xfrm>
            <a:off x="395288" y="1844825"/>
            <a:ext cx="8351837" cy="4373414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000" b="1" dirty="0" smtClean="0">
                <a:solidFill>
                  <a:srgbClr val="0070C0"/>
                </a:solidFill>
              </a:rPr>
              <a:t>Nel  caso </a:t>
            </a:r>
            <a:r>
              <a:rPr lang="it-IT" sz="2000" b="1" dirty="0">
                <a:solidFill>
                  <a:srgbClr val="0070C0"/>
                </a:solidFill>
              </a:rPr>
              <a:t>in cui il contatto e-mail indicato non fosse più </a:t>
            </a:r>
            <a:r>
              <a:rPr lang="it-IT" sz="2000" b="1" dirty="0" smtClean="0">
                <a:solidFill>
                  <a:srgbClr val="0070C0"/>
                </a:solidFill>
              </a:rPr>
              <a:t>attivo si raccomanda di creare degli indirizzi cosiddetti </a:t>
            </a:r>
            <a:r>
              <a:rPr lang="it-IT" sz="2000" b="1" i="1" dirty="0" smtClean="0">
                <a:solidFill>
                  <a:srgbClr val="0070C0"/>
                </a:solidFill>
              </a:rPr>
              <a:t>alias.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000" b="1" i="1" dirty="0" smtClean="0">
                <a:solidFill>
                  <a:srgbClr val="0070C0"/>
                </a:solidFill>
              </a:rPr>
              <a:t>Per la procedura cfr. </a:t>
            </a:r>
            <a:r>
              <a:rPr lang="it-IT" sz="2000" b="1" dirty="0" smtClean="0">
                <a:solidFill>
                  <a:srgbClr val="0070C0"/>
                </a:solidFill>
              </a:rPr>
              <a:t>PAG.23 della GUIDA BENIFICIARIO ISTRUZIONI: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it-IT" sz="2000" b="1" dirty="0">
              <a:solidFill>
                <a:srgbClr val="0070C0"/>
              </a:solidFill>
            </a:endParaRPr>
          </a:p>
          <a:p>
            <a:pPr marL="0" indent="0" algn="just">
              <a:lnSpc>
                <a:spcPct val="80000"/>
              </a:lnSpc>
              <a:buFont typeface="Arial" charset="0"/>
              <a:buNone/>
            </a:pPr>
            <a:endParaRPr lang="it-IT" sz="2000" dirty="0" smtClean="0">
              <a:solidFill>
                <a:srgbClr val="333399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307" y="5099468"/>
            <a:ext cx="1475611" cy="132233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253" y="3140968"/>
            <a:ext cx="6839905" cy="1283091"/>
          </a:xfrm>
          <a:prstGeom prst="rect">
            <a:avLst/>
          </a:prstGeom>
        </p:spPr>
      </p:pic>
      <p:pic>
        <p:nvPicPr>
          <p:cNvPr id="8" name="Immagine 7" descr="http://kigeiblog.myblog.it/media/00/01/1874721931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80" y="4443566"/>
            <a:ext cx="4032449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3" name="Picture 3" descr="E+_head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594793"/>
            <a:ext cx="91392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olo 1"/>
          <p:cNvSpPr>
            <a:spLocks noGrp="1"/>
          </p:cNvSpPr>
          <p:nvPr>
            <p:ph type="ctrTitle" idx="4294967295"/>
          </p:nvPr>
        </p:nvSpPr>
        <p:spPr>
          <a:xfrm>
            <a:off x="684213" y="1412777"/>
            <a:ext cx="7772400" cy="807646"/>
          </a:xfrm>
        </p:spPr>
        <p:txBody>
          <a:bodyPr/>
          <a:lstStyle/>
          <a:p>
            <a:pPr eaLnBrk="1" hangingPunct="1"/>
            <a:r>
              <a:rPr lang="it-IT" sz="3600" b="1" dirty="0">
                <a:solidFill>
                  <a:schemeClr val="accent6">
                    <a:lumMod val="75000"/>
                  </a:schemeClr>
                </a:solidFill>
              </a:rPr>
              <a:t>Cancellazione inviti </a:t>
            </a:r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e </a:t>
            </a:r>
            <a:r>
              <a:rPr lang="it-IT" sz="3600" b="1" dirty="0" err="1" smtClean="0">
                <a:solidFill>
                  <a:schemeClr val="accent6">
                    <a:lumMod val="75000"/>
                  </a:schemeClr>
                </a:solidFill>
              </a:rPr>
              <a:t>reinvio</a:t>
            </a:r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 e-mail </a:t>
            </a:r>
            <a:endParaRPr lang="it-IT" sz="3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2531" name="Immagin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18238"/>
            <a:ext cx="914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Sottotitolo 2"/>
          <p:cNvSpPr>
            <a:spLocks noGrp="1"/>
          </p:cNvSpPr>
          <p:nvPr>
            <p:ph type="subTitle" idx="4294967295"/>
          </p:nvPr>
        </p:nvSpPr>
        <p:spPr>
          <a:xfrm>
            <a:off x="468313" y="2420938"/>
            <a:ext cx="8351837" cy="381635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it-IT" sz="2000" b="1" dirty="0" smtClean="0">
                <a:solidFill>
                  <a:srgbClr val="0070C0"/>
                </a:solidFill>
              </a:rPr>
              <a:t>E</a:t>
            </a:r>
            <a:r>
              <a:rPr lang="it-IT" sz="2000" b="1" dirty="0">
                <a:solidFill>
                  <a:srgbClr val="0070C0"/>
                </a:solidFill>
              </a:rPr>
              <a:t>’ possibile cancellare gli inviti per l’</a:t>
            </a:r>
            <a:r>
              <a:rPr lang="it-IT" sz="2000" b="1" dirty="0" err="1">
                <a:solidFill>
                  <a:srgbClr val="0070C0"/>
                </a:solidFill>
              </a:rPr>
              <a:t>assessment</a:t>
            </a:r>
            <a:r>
              <a:rPr lang="it-IT" sz="2000" b="1" dirty="0">
                <a:solidFill>
                  <a:srgbClr val="0070C0"/>
                </a:solidFill>
              </a:rPr>
              <a:t> iniziale 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it-IT" sz="2000" b="1" u="sng" dirty="0">
                <a:solidFill>
                  <a:srgbClr val="0070C0"/>
                </a:solidFill>
              </a:rPr>
              <a:t>s</a:t>
            </a:r>
            <a:r>
              <a:rPr lang="it-IT" sz="2000" b="1" u="sng" dirty="0" smtClean="0">
                <a:solidFill>
                  <a:srgbClr val="0070C0"/>
                </a:solidFill>
              </a:rPr>
              <a:t>empre </a:t>
            </a:r>
            <a:r>
              <a:rPr lang="it-IT" sz="2000" b="1" u="sng" dirty="0">
                <a:solidFill>
                  <a:srgbClr val="0070C0"/>
                </a:solidFill>
              </a:rPr>
              <a:t>che gli studenti non abbiano effettuato un primo accesso al </a:t>
            </a:r>
            <a:r>
              <a:rPr lang="it-IT" sz="2000" b="1" u="sng" dirty="0" smtClean="0">
                <a:solidFill>
                  <a:srgbClr val="0070C0"/>
                </a:solidFill>
              </a:rPr>
              <a:t>sistema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it-IT" sz="2000" b="1" dirty="0">
                <a:solidFill>
                  <a:srgbClr val="0070C0"/>
                </a:solidFill>
              </a:rPr>
              <a:t>e</a:t>
            </a:r>
            <a:r>
              <a:rPr lang="it-IT" sz="2000" b="1" dirty="0" smtClean="0">
                <a:solidFill>
                  <a:srgbClr val="0070C0"/>
                </a:solidFill>
              </a:rPr>
              <a:t>d eventualmente riassegnare ad altri studenti .</a:t>
            </a:r>
            <a:endParaRPr lang="it-IT" sz="2000" b="1" dirty="0">
              <a:solidFill>
                <a:srgbClr val="0070C0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it-IT" sz="2000" b="1" i="1" dirty="0" smtClean="0">
              <a:solidFill>
                <a:srgbClr val="0070C0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it-IT" sz="2000" b="1" i="1" dirty="0" smtClean="0">
                <a:solidFill>
                  <a:srgbClr val="0070C0"/>
                </a:solidFill>
              </a:rPr>
              <a:t>Per </a:t>
            </a:r>
            <a:r>
              <a:rPr lang="it-IT" sz="2000" b="1" i="1" dirty="0">
                <a:solidFill>
                  <a:srgbClr val="0070C0"/>
                </a:solidFill>
              </a:rPr>
              <a:t>la procedura </a:t>
            </a:r>
            <a:r>
              <a:rPr lang="it-IT" sz="2000" b="1" i="1" dirty="0" smtClean="0">
                <a:solidFill>
                  <a:srgbClr val="0070C0"/>
                </a:solidFill>
              </a:rPr>
              <a:t>cfr. </a:t>
            </a:r>
            <a:r>
              <a:rPr lang="it-IT" sz="2000" b="1" dirty="0" smtClean="0">
                <a:solidFill>
                  <a:srgbClr val="0070C0"/>
                </a:solidFill>
              </a:rPr>
              <a:t>PAG.12 della GUIDA </a:t>
            </a:r>
            <a:r>
              <a:rPr lang="it-IT" sz="2000" b="1" dirty="0">
                <a:solidFill>
                  <a:srgbClr val="0070C0"/>
                </a:solidFill>
              </a:rPr>
              <a:t>AL </a:t>
            </a:r>
            <a:r>
              <a:rPr lang="it-IT" sz="2000" b="1" dirty="0" smtClean="0">
                <a:solidFill>
                  <a:srgbClr val="0070C0"/>
                </a:solidFill>
              </a:rPr>
              <a:t>BENEFICIARIO</a:t>
            </a:r>
            <a:endParaRPr lang="it-IT" sz="2000" b="1" dirty="0">
              <a:solidFill>
                <a:srgbClr val="0070C0"/>
              </a:solidFill>
            </a:endParaRP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endParaRPr lang="it-IT" sz="1600" dirty="0" smtClean="0">
              <a:solidFill>
                <a:srgbClr val="333399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294" y="4389985"/>
            <a:ext cx="1475611" cy="1322331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905" y="3885757"/>
            <a:ext cx="5145757" cy="2232224"/>
          </a:xfrm>
          <a:prstGeom prst="rect">
            <a:avLst/>
          </a:prstGeom>
        </p:spPr>
      </p:pic>
      <p:pic>
        <p:nvPicPr>
          <p:cNvPr id="8" name="Immagine 7" descr="https://encrypted-tbn2.gstatic.com/images?q=tbn:ANd9GcTAwt2yBfJiNriczXR3gS725V9ZYHZLCGDH9T4cyGIaXLB3xH_F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843" y="4329113"/>
            <a:ext cx="2143125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E+_head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3"/>
            <a:ext cx="9139237" cy="148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olo 1"/>
          <p:cNvSpPr>
            <a:spLocks noGrp="1"/>
          </p:cNvSpPr>
          <p:nvPr>
            <p:ph type="ctrTitle" idx="4294967295"/>
          </p:nvPr>
        </p:nvSpPr>
        <p:spPr>
          <a:xfrm>
            <a:off x="684213" y="1484313"/>
            <a:ext cx="7772400" cy="792162"/>
          </a:xfrm>
        </p:spPr>
        <p:txBody>
          <a:bodyPr/>
          <a:lstStyle/>
          <a:p>
            <a:pPr eaLnBrk="1" hangingPunct="1"/>
            <a:r>
              <a:rPr lang="it-IT" sz="3600" b="1" dirty="0" err="1" smtClean="0">
                <a:solidFill>
                  <a:schemeClr val="accent6">
                    <a:lumMod val="75000"/>
                  </a:schemeClr>
                </a:solidFill>
              </a:rPr>
              <a:t>Assessment</a:t>
            </a:r>
            <a:endParaRPr lang="it-IT" sz="36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435" name="Immagin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18238"/>
            <a:ext cx="914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4333932"/>
            <a:ext cx="1475611" cy="1322331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684213" y="2204864"/>
            <a:ext cx="7992888" cy="1724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b="1" dirty="0" smtClean="0">
                <a:solidFill>
                  <a:srgbClr val="0070C0"/>
                </a:solidFill>
                <a:latin typeface="+mn-lt"/>
                <a:cs typeface="+mn-cs"/>
              </a:rPr>
              <a:t>Il test di </a:t>
            </a:r>
            <a:r>
              <a:rPr lang="it-IT" b="1" dirty="0" err="1" smtClean="0">
                <a:solidFill>
                  <a:srgbClr val="0070C0"/>
                </a:solidFill>
                <a:latin typeface="+mn-lt"/>
                <a:cs typeface="+mn-cs"/>
              </a:rPr>
              <a:t>assessment</a:t>
            </a:r>
            <a:r>
              <a:rPr lang="it-IT" b="1" dirty="0" smtClean="0">
                <a:solidFill>
                  <a:srgbClr val="0070C0"/>
                </a:solidFill>
                <a:latin typeface="+mn-lt"/>
                <a:cs typeface="+mn-cs"/>
              </a:rPr>
              <a:t> non è un requisito per l’ammissione alla mobilità degli studenti e non costituisce una certificazione/diploma ufficialmente    riconosciuta di competenze linguistiche. Il secondo </a:t>
            </a:r>
            <a:r>
              <a:rPr lang="it-IT" b="1" dirty="0" err="1">
                <a:solidFill>
                  <a:srgbClr val="0070C0"/>
                </a:solidFill>
                <a:latin typeface="+mn-lt"/>
                <a:cs typeface="+mn-cs"/>
              </a:rPr>
              <a:t>assessment</a:t>
            </a:r>
            <a:r>
              <a:rPr lang="it-IT" b="1" dirty="0">
                <a:solidFill>
                  <a:srgbClr val="0070C0"/>
                </a:solidFill>
                <a:latin typeface="+mn-lt"/>
                <a:cs typeface="+mn-cs"/>
              </a:rPr>
              <a:t> è </a:t>
            </a:r>
            <a:r>
              <a:rPr lang="it-IT" b="1" dirty="0" smtClean="0">
                <a:solidFill>
                  <a:srgbClr val="0070C0"/>
                </a:solidFill>
                <a:latin typeface="+mn-lt"/>
                <a:cs typeface="+mn-cs"/>
              </a:rPr>
              <a:t>obbligatorio per tutti gli studenti che hanno svolto il primo anche se non hanno usufruito del corso on line.</a:t>
            </a:r>
            <a:endParaRPr lang="it-IT" b="1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pic>
        <p:nvPicPr>
          <p:cNvPr id="8" name="Immagine 7" descr="https://encrypted-tbn2.gstatic.com/images?q=tbn:ANd9GcTgOmsN18N2DRnx1lhLPgGDmASTTOdI1-NxbiMfPdTmK02aDtH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03556"/>
            <a:ext cx="4968552" cy="197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E+_head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4"/>
            <a:ext cx="9139237" cy="163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69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olo 1"/>
          <p:cNvSpPr>
            <a:spLocks noGrp="1"/>
          </p:cNvSpPr>
          <p:nvPr>
            <p:ph type="ctrTitle" idx="4294967295"/>
          </p:nvPr>
        </p:nvSpPr>
        <p:spPr>
          <a:xfrm>
            <a:off x="684213" y="1412777"/>
            <a:ext cx="7772400" cy="807646"/>
          </a:xfrm>
        </p:spPr>
        <p:txBody>
          <a:bodyPr/>
          <a:lstStyle/>
          <a:p>
            <a:pPr eaLnBrk="1" hangingPunct="1"/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Nuove Lingue</a:t>
            </a:r>
            <a:endParaRPr lang="it-IT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2531" name="Immagin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18238"/>
            <a:ext cx="914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Sottotitolo 2"/>
          <p:cNvSpPr>
            <a:spLocks noGrp="1"/>
          </p:cNvSpPr>
          <p:nvPr>
            <p:ph type="subTitle" idx="4294967295"/>
          </p:nvPr>
        </p:nvSpPr>
        <p:spPr>
          <a:xfrm>
            <a:off x="411712" y="1932416"/>
            <a:ext cx="8351837" cy="4925584"/>
          </a:xfrm>
        </p:spPr>
        <p:txBody>
          <a:bodyPr/>
          <a:lstStyle/>
          <a:p>
            <a:pPr marL="0" indent="0">
              <a:buNone/>
            </a:pPr>
            <a:r>
              <a:rPr lang="it-IT" sz="2000" b="1" dirty="0" smtClean="0">
                <a:solidFill>
                  <a:srgbClr val="0070C0"/>
                </a:solidFill>
              </a:rPr>
              <a:t>   </a:t>
            </a:r>
          </a:p>
          <a:p>
            <a:pPr marL="0" indent="0" algn="ctr">
              <a:buNone/>
            </a:pPr>
            <a:r>
              <a:rPr lang="it-IT" sz="2000" b="1" dirty="0" smtClean="0">
                <a:solidFill>
                  <a:srgbClr val="0070C0"/>
                </a:solidFill>
              </a:rPr>
              <a:t>A partire dal 2016 saranno disponibili le seguenti lingue:</a:t>
            </a:r>
          </a:p>
          <a:p>
            <a:pPr marL="0" indent="0">
              <a:buNone/>
            </a:pPr>
            <a:endParaRPr lang="it-IT" sz="2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it-IT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it-IT" sz="20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it-IT" sz="20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it-IT" sz="20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it-IT" sz="20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it-IT" sz="2000" b="1" dirty="0">
              <a:solidFill>
                <a:srgbClr val="0070C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581" y="4724189"/>
            <a:ext cx="1475611" cy="132233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456" y="3127277"/>
            <a:ext cx="7200800" cy="92381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581" y="3086164"/>
            <a:ext cx="7200900" cy="923925"/>
          </a:xfrm>
          <a:prstGeom prst="rect">
            <a:avLst/>
          </a:prstGeom>
        </p:spPr>
      </p:pic>
      <p:pic>
        <p:nvPicPr>
          <p:cNvPr id="9" name="Immagine 8" descr="http://digilander.libero.it/scaroselli/images/paperino_large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284" y="4187242"/>
            <a:ext cx="2257425" cy="1894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E+_head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3"/>
            <a:ext cx="9139237" cy="148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75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olo 1"/>
          <p:cNvSpPr>
            <a:spLocks noGrp="1"/>
          </p:cNvSpPr>
          <p:nvPr>
            <p:ph type="ctrTitle" idx="4294967295"/>
          </p:nvPr>
        </p:nvSpPr>
        <p:spPr>
          <a:xfrm>
            <a:off x="684213" y="1412777"/>
            <a:ext cx="7772400" cy="807646"/>
          </a:xfrm>
        </p:spPr>
        <p:txBody>
          <a:bodyPr/>
          <a:lstStyle/>
          <a:p>
            <a:pPr eaLnBrk="1" hangingPunct="1"/>
            <a:r>
              <a:rPr lang="it-IT" sz="3600" b="1" dirty="0" err="1" smtClean="0">
                <a:solidFill>
                  <a:schemeClr val="accent6">
                    <a:lumMod val="75000"/>
                  </a:schemeClr>
                </a:solidFill>
              </a:rPr>
              <a:t>Warning</a:t>
            </a:r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!!!!</a:t>
            </a:r>
            <a:endParaRPr lang="it-IT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2531" name="Immagin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18238"/>
            <a:ext cx="914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95" y="4653136"/>
            <a:ext cx="1871017" cy="1784667"/>
          </a:xfrm>
          <a:prstGeom prst="rect">
            <a:avLst/>
          </a:prstGeom>
        </p:spPr>
      </p:pic>
      <p:pic>
        <p:nvPicPr>
          <p:cNvPr id="7" name="Immagine 6" descr="http://www.strettoweb.com/wp-content/uploads/2014/07/Come-fare-soldi-0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841631"/>
            <a:ext cx="291973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http://lau.csi.it/testare/usabilita/test_con_utenti/img/risultati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02" y="1543100"/>
            <a:ext cx="1839610" cy="1310604"/>
          </a:xfrm>
          <a:prstGeom prst="rect">
            <a:avLst/>
          </a:prstGeom>
          <a:noFill/>
          <a:extLst/>
        </p:spPr>
      </p:pic>
      <p:sp>
        <p:nvSpPr>
          <p:cNvPr id="2" name="Rettangolo 1"/>
          <p:cNvSpPr/>
          <p:nvPr/>
        </p:nvSpPr>
        <p:spPr>
          <a:xfrm>
            <a:off x="827584" y="2427444"/>
            <a:ext cx="7200800" cy="2375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480"/>
              </a:spcBef>
              <a:spcAft>
                <a:spcPts val="0"/>
              </a:spcAft>
            </a:pPr>
            <a:endParaRPr lang="it-IT" b="1" dirty="0" smtClean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spcBef>
                <a:spcPts val="480"/>
              </a:spcBef>
              <a:spcAft>
                <a:spcPts val="0"/>
              </a:spcAft>
            </a:pPr>
            <a:endParaRPr lang="it-IT" b="1" dirty="0" smtClean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spcBef>
                <a:spcPts val="480"/>
              </a:spcBef>
              <a:spcAft>
                <a:spcPts val="0"/>
              </a:spcAft>
            </a:pPr>
            <a:r>
              <a:rPr lang="it-IT" b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L’OLS </a:t>
            </a:r>
            <a:r>
              <a:rPr lang="it-IT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  <a:r>
              <a:rPr lang="it-IT" b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deve essere </a:t>
            </a:r>
            <a:r>
              <a:rPr lang="it-IT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obbligatoriamente svolto prima della </a:t>
            </a:r>
            <a:r>
              <a:rPr lang="it-IT" b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mobilità sebbene i </a:t>
            </a:r>
            <a:r>
              <a:rPr lang="it-IT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risultati </a:t>
            </a:r>
            <a:r>
              <a:rPr lang="it-IT" b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 pregiudichino la partecipazione ad essa.</a:t>
            </a:r>
            <a:endParaRPr lang="it-IT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lang="it-IT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pagamento del saldo è vincolato al completamento dell’</a:t>
            </a:r>
            <a:r>
              <a:rPr lang="it-IT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</a:t>
            </a:r>
            <a:r>
              <a:rPr lang="it-IT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post </a:t>
            </a:r>
            <a:r>
              <a:rPr lang="it-IT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mobilità</a:t>
            </a:r>
            <a:endParaRPr lang="it-IT" dirty="0"/>
          </a:p>
        </p:txBody>
      </p:sp>
      <p:pic>
        <p:nvPicPr>
          <p:cNvPr id="9218" name="Picture 2" descr="E+_head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4"/>
            <a:ext cx="9139237" cy="143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02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2844</TotalTime>
  <Words>519</Words>
  <Application>Microsoft Office PowerPoint</Application>
  <PresentationFormat>Presentazione su schermo (4:3)</PresentationFormat>
  <Paragraphs>82</Paragraphs>
  <Slides>12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Verdana</vt:lpstr>
      <vt:lpstr>Tema di Office</vt:lpstr>
      <vt:lpstr>Presentazione standard di PowerPoint</vt:lpstr>
      <vt:lpstr>Lingue di apprendimento</vt:lpstr>
      <vt:lpstr>         Problemi tecnici </vt:lpstr>
      <vt:lpstr>Recupero Credenziali</vt:lpstr>
      <vt:lpstr>Creazione Alias</vt:lpstr>
      <vt:lpstr>Cancellazione inviti e reinvio e-mail </vt:lpstr>
      <vt:lpstr>Assessment</vt:lpstr>
      <vt:lpstr>Nuove Lingue</vt:lpstr>
      <vt:lpstr>Warning!!!!</vt:lpstr>
      <vt:lpstr>NEWS </vt:lpstr>
      <vt:lpstr>ACCORDO ISTITUTO/STUDENTE</vt:lpstr>
      <vt:lpstr> MOOCS E TUTORING</vt:lpstr>
    </vt:vector>
  </TitlesOfParts>
  <Company>INDIRE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EMJMD</dc:title>
  <dc:creator>Clara Grano</dc:creator>
  <cp:keywords>ERASMUS PLUS</cp:keywords>
  <cp:lastModifiedBy>m.bucci</cp:lastModifiedBy>
  <cp:revision>145</cp:revision>
  <dcterms:created xsi:type="dcterms:W3CDTF">2014-02-05T11:44:04Z</dcterms:created>
  <dcterms:modified xsi:type="dcterms:W3CDTF">2015-07-06T08:00:41Z</dcterms:modified>
</cp:coreProperties>
</file>