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handoutMasterIdLst>
    <p:handoutMasterId r:id="rId16"/>
  </p:handoutMasterIdLst>
  <p:sldIdLst>
    <p:sldId id="268" r:id="rId3"/>
    <p:sldId id="258" r:id="rId4"/>
    <p:sldId id="259" r:id="rId5"/>
    <p:sldId id="260" r:id="rId6"/>
    <p:sldId id="261" r:id="rId7"/>
    <p:sldId id="262" r:id="rId8"/>
    <p:sldId id="263" r:id="rId9"/>
    <p:sldId id="264" r:id="rId10"/>
    <p:sldId id="265" r:id="rId11"/>
    <p:sldId id="266" r:id="rId12"/>
    <p:sldId id="267" r:id="rId13"/>
    <p:sldId id="270" r:id="rId14"/>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092D5741-0965-43E7-8EAC-D8C454C02693}" type="slidenum">
              <a:rPr lang="en-GB" altLang="en-US"/>
              <a:pPr/>
              <a:t>‹N›</a:t>
            </a:fld>
            <a:endParaRPr lang="en-GB" altLang="en-US"/>
          </a:p>
        </p:txBody>
      </p:sp>
    </p:spTree>
    <p:extLst>
      <p:ext uri="{BB962C8B-B14F-4D97-AF65-F5344CB8AC3E}">
        <p14:creationId xmlns:p14="http://schemas.microsoft.com/office/powerpoint/2010/main" val="301193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8BAD7C64-A233-49AE-BD3F-648796D3C5FE}" type="slidenum">
              <a:rPr lang="en-GB" altLang="en-US"/>
              <a:pPr/>
              <a:t>‹N›</a:t>
            </a:fld>
            <a:endParaRPr lang="en-GB" altLang="en-US"/>
          </a:p>
        </p:txBody>
      </p:sp>
    </p:spTree>
    <p:extLst>
      <p:ext uri="{BB962C8B-B14F-4D97-AF65-F5344CB8AC3E}">
        <p14:creationId xmlns:p14="http://schemas.microsoft.com/office/powerpoint/2010/main" val="33433478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77D37538-4C78-40EB-9A84-CDF17F4357B9}"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6A037569-D13B-4ACD-B3AD-EE55CF83F957}"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302138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18D2907A-4C92-4CD3-A11A-07F16F82F0AA}"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F77DA7FF-098F-4EF4-AF25-685300F38991}"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120250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6939E7B3-3C51-4AE0-95FB-012912C154DA}"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32CA515D-7337-4E58-BEC3-14F23D8A0E95}"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72620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77D37538-4C78-40EB-9A84-CDF17F4357B9}"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6A037569-D13B-4ACD-B3AD-EE55CF83F957}"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1807497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43408702-6C91-4285-AB4A-46951443FC8F}"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B9BE18E4-58FA-4A29-AE4A-51620CFEEAC6}"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195575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7BE2F4EB-03CE-4F9C-BAC8-580B3B2EBD5A}"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4A9DDCFD-69EB-4786-BAE3-84814D95DF40}"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23723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D5CA5A56-F05B-4218-9A62-37A6569716B6}"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8775E40D-0DE5-4ADB-9D55-336B39D12D47}"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182105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1991FA94-56F4-4F58-98F6-10A55ACD9114}"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9"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26320328-B2FE-44D0-B9B7-BC60A2436A93}"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177301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1D35C860-A4FB-4FF7-82A0-E0002D27DE99}"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5"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EC8C93EB-BDD9-4558-8196-16E931058548}"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4178049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D0F3FF4D-07E2-4B83-865E-639E41083FF7}"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4ED641B0-16B7-46A5-917B-7B947E696C57}"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2928395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A66C075E-9901-49AE-B878-833A26755E31}"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950B59D5-43BC-41C9-89B4-FD4F66B7178D}"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1052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43408702-6C91-4285-AB4A-46951443FC8F}"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B9BE18E4-58FA-4A29-AE4A-51620CFEEAC6}"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717624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5FF7AAB9-23CC-4214-AE6E-62DE6E45CAE1}"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7"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32474E3A-357F-4BB7-90FD-9A7243895ECA}"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133758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18D2907A-4C92-4CD3-A11A-07F16F82F0AA}"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F77DA7FF-098F-4EF4-AF25-685300F38991}"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369696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fld id="{6939E7B3-3C51-4AE0-95FB-012912C154DA}"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pPr>
              <a:defRPr/>
            </a:pPr>
            <a:fld id="{32CA515D-7337-4E58-BEC3-14F23D8A0E95}"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313404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7BE2F4EB-03CE-4F9C-BAC8-580B3B2EBD5A}"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4A9DDCFD-69EB-4786-BAE3-84814D95DF40}"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170814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D5CA5A56-F05B-4218-9A62-37A6569716B6}"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7"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8775E40D-0DE5-4ADB-9D55-336B39D12D47}"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208734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1991FA94-56F4-4F58-98F6-10A55ACD9114}"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9"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26320328-B2FE-44D0-B9B7-BC60A2436A93}"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416226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1D35C860-A4FB-4FF7-82A0-E0002D27DE99}"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4"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5"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EC8C93EB-BDD9-4558-8196-16E931058548}"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219787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D0F3FF4D-07E2-4B83-865E-639E41083FF7}"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4"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4ED641B0-16B7-46A5-917B-7B947E696C57}"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299687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A66C075E-9901-49AE-B878-833A26755E31}"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7"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950B59D5-43BC-41C9-89B4-FD4F66B7178D}"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285397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5FF7AAB9-23CC-4214-AE6E-62DE6E45CAE1}" type="datetimeFigureOut">
              <a:rPr lang="en-GB" sz="1800">
                <a:solidFill>
                  <a:prstClr val="black"/>
                </a:solidFill>
                <a:latin typeface="Calibri" pitchFamily="34" charset="0"/>
                <a:cs typeface="Arial" charset="0"/>
              </a:rPr>
              <a:pPr>
                <a:defRPr/>
              </a:pPr>
              <a:t>21/03/2017</a:t>
            </a:fld>
            <a:endParaRPr lang="en-GB" sz="1800">
              <a:solidFill>
                <a:prstClr val="black"/>
              </a:solidFill>
              <a:latin typeface="Calibri" pitchFamily="34" charset="0"/>
              <a:cs typeface="Arial" charset="0"/>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GB" sz="1800">
              <a:solidFill>
                <a:prstClr val="black"/>
              </a:solidFill>
              <a:latin typeface="Calibri" pitchFamily="34" charset="0"/>
              <a:cs typeface="Arial" charset="0"/>
            </a:endParaRPr>
          </a:p>
        </p:txBody>
      </p:sp>
      <p:sp>
        <p:nvSpPr>
          <p:cNvPr id="7" name="Slide Number Placeholder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32474E3A-357F-4BB7-90FD-9A7243895ECA}" type="slidenum">
              <a:rPr lang="en-GB" sz="1800">
                <a:solidFill>
                  <a:prstClr val="black"/>
                </a:solidFill>
                <a:latin typeface="Calibri" pitchFamily="34" charset="0"/>
                <a:cs typeface="Arial" charset="0"/>
              </a:rPr>
              <a:pPr>
                <a:defRPr/>
              </a:pPr>
              <a:t>‹N›</a:t>
            </a:fld>
            <a:endParaRPr lang="en-GB" sz="1800">
              <a:solidFill>
                <a:prstClr val="black"/>
              </a:solidFill>
              <a:latin typeface="Calibri" pitchFamily="34" charset="0"/>
              <a:cs typeface="Arial" charset="0"/>
            </a:endParaRPr>
          </a:p>
        </p:txBody>
      </p:sp>
    </p:spTree>
    <p:extLst>
      <p:ext uri="{BB962C8B-B14F-4D97-AF65-F5344CB8AC3E}">
        <p14:creationId xmlns:p14="http://schemas.microsoft.com/office/powerpoint/2010/main" val="140346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7" name="Picture 6" descr="U:\B3\Data from Old C1\European Youth Portal\European Solidarity Corps\Visual identity\european_solidarity_corps_LOGO.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8530" t="21087" r="8530" b="21087"/>
          <a:stretch/>
        </p:blipFill>
        <p:spPr bwMode="auto">
          <a:xfrm>
            <a:off x="52114" y="44624"/>
            <a:ext cx="1262910" cy="477730"/>
          </a:xfrm>
          <a:prstGeom prst="rect">
            <a:avLst/>
          </a:prstGeom>
          <a:solidFill>
            <a:schemeClr val="bg1"/>
          </a:solidFill>
          <a:ln>
            <a:noFill/>
          </a:ln>
        </p:spPr>
      </p:pic>
      <p:sp>
        <p:nvSpPr>
          <p:cNvPr id="8" name="TextBox 7"/>
          <p:cNvSpPr txBox="1"/>
          <p:nvPr userDrawn="1"/>
        </p:nvSpPr>
        <p:spPr>
          <a:xfrm>
            <a:off x="1248554" y="116634"/>
            <a:ext cx="1728192" cy="415498"/>
          </a:xfrm>
          <a:prstGeom prst="rect">
            <a:avLst/>
          </a:prstGeom>
          <a:noFill/>
        </p:spPr>
        <p:txBody>
          <a:bodyPr wrap="square" rtlCol="0">
            <a:spAutoFit/>
          </a:bodyPr>
          <a:lstStyle/>
          <a:p>
            <a:r>
              <a:rPr lang="en-GB" sz="700" b="1" dirty="0">
                <a:solidFill>
                  <a:srgbClr val="004494"/>
                </a:solidFill>
                <a:ea typeface="Verdana" panose="020B0604030504040204" pitchFamily="34" charset="0"/>
                <a:cs typeface="Verdana" panose="020B0604030504040204" pitchFamily="34" charset="0"/>
              </a:rPr>
              <a:t>PROPOSED SOFTWARE RELEASE</a:t>
            </a:r>
          </a:p>
          <a:p>
            <a:r>
              <a:rPr lang="en-GB" sz="700" b="1" dirty="0">
                <a:solidFill>
                  <a:srgbClr val="004494"/>
                </a:solidFill>
                <a:ea typeface="Verdana" panose="020B0604030504040204" pitchFamily="34" charset="0"/>
                <a:cs typeface="Verdana" panose="020B0604030504040204" pitchFamily="34" charset="0"/>
              </a:rPr>
              <a:t>v2.0</a:t>
            </a:r>
          </a:p>
        </p:txBody>
      </p:sp>
    </p:spTree>
    <p:extLst>
      <p:ext uri="{BB962C8B-B14F-4D97-AF65-F5344CB8AC3E}">
        <p14:creationId xmlns:p14="http://schemas.microsoft.com/office/powerpoint/2010/main" val="1401286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rgbClr val="004494"/>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4494"/>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4494"/>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4494"/>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4494"/>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449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7" name="Picture 6" descr="U:\B3\Data from Old C1\European Youth Portal\European Solidarity Corps\Visual identity\european_solidarity_corps_LOGO.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8530" t="21087" r="8530" b="21087"/>
          <a:stretch/>
        </p:blipFill>
        <p:spPr bwMode="auto">
          <a:xfrm>
            <a:off x="52113" y="44624"/>
            <a:ext cx="1262910" cy="477730"/>
          </a:xfrm>
          <a:prstGeom prst="rect">
            <a:avLst/>
          </a:prstGeom>
          <a:solidFill>
            <a:schemeClr val="bg1"/>
          </a:solidFill>
          <a:ln>
            <a:noFill/>
          </a:ln>
        </p:spPr>
      </p:pic>
      <p:sp>
        <p:nvSpPr>
          <p:cNvPr id="8" name="TextBox 7"/>
          <p:cNvSpPr txBox="1"/>
          <p:nvPr userDrawn="1"/>
        </p:nvSpPr>
        <p:spPr>
          <a:xfrm>
            <a:off x="1248554" y="116633"/>
            <a:ext cx="1728192" cy="415498"/>
          </a:xfrm>
          <a:prstGeom prst="rect">
            <a:avLst/>
          </a:prstGeom>
          <a:noFill/>
        </p:spPr>
        <p:txBody>
          <a:bodyPr wrap="square" rtlCol="0">
            <a:spAutoFit/>
          </a:bodyPr>
          <a:lstStyle/>
          <a:p>
            <a:r>
              <a:rPr lang="en-GB" sz="700" b="1" dirty="0">
                <a:solidFill>
                  <a:srgbClr val="004494"/>
                </a:solidFill>
                <a:ea typeface="Verdana" panose="020B0604030504040204" pitchFamily="34" charset="0"/>
                <a:cs typeface="Verdana" panose="020B0604030504040204" pitchFamily="34" charset="0"/>
              </a:rPr>
              <a:t>PROPOSED SOFTWARE RELEASE</a:t>
            </a:r>
          </a:p>
          <a:p>
            <a:r>
              <a:rPr lang="en-GB" sz="700" b="1" dirty="0">
                <a:solidFill>
                  <a:srgbClr val="004494"/>
                </a:solidFill>
                <a:ea typeface="Verdana" panose="020B0604030504040204" pitchFamily="34" charset="0"/>
                <a:cs typeface="Verdana" panose="020B0604030504040204" pitchFamily="34" charset="0"/>
              </a:rPr>
              <a:t>v2.0</a:t>
            </a:r>
          </a:p>
        </p:txBody>
      </p:sp>
    </p:spTree>
    <p:extLst>
      <p:ext uri="{BB962C8B-B14F-4D97-AF65-F5344CB8AC3E}">
        <p14:creationId xmlns:p14="http://schemas.microsoft.com/office/powerpoint/2010/main" val="936737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rgbClr val="004494"/>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4494"/>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4494"/>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4494"/>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4494"/>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449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U:\B3\Data from Old C1\European Youth Portal\European Solidarity Corps\Visual identity\Images\P-033124-54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59" t="14596" r="5559" b="335"/>
          <a:stretch/>
        </p:blipFill>
        <p:spPr bwMode="auto">
          <a:xfrm>
            <a:off x="583865" y="404667"/>
            <a:ext cx="7976271" cy="55130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83865" y="3737247"/>
            <a:ext cx="3921666" cy="170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pic>
        <p:nvPicPr>
          <p:cNvPr id="6" name="Picture 5" descr="U:\B3\Data from Old C1\European Youth Portal\European Solidarity Corps\Visual identity\european_solidarity_corps_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30" t="21087" r="8530" b="21087"/>
          <a:stretch/>
        </p:blipFill>
        <p:spPr bwMode="auto">
          <a:xfrm>
            <a:off x="583866" y="3809253"/>
            <a:ext cx="2570059" cy="972196"/>
          </a:xfrm>
          <a:prstGeom prst="rect">
            <a:avLst/>
          </a:prstGeom>
          <a:solidFill>
            <a:schemeClr val="bg1"/>
          </a:solidFill>
          <a:ln>
            <a:noFill/>
          </a:ln>
        </p:spPr>
      </p:pic>
      <p:sp>
        <p:nvSpPr>
          <p:cNvPr id="7" name="TextBox 6"/>
          <p:cNvSpPr txBox="1"/>
          <p:nvPr/>
        </p:nvSpPr>
        <p:spPr>
          <a:xfrm>
            <a:off x="716802" y="4745360"/>
            <a:ext cx="3855198" cy="830997"/>
          </a:xfrm>
          <a:prstGeom prst="rect">
            <a:avLst/>
          </a:prstGeom>
          <a:noFill/>
        </p:spPr>
        <p:txBody>
          <a:bodyPr wrap="square" rtlCol="0">
            <a:spAutoFit/>
          </a:bodyPr>
          <a:lstStyle/>
          <a:p>
            <a:r>
              <a:rPr lang="en-GB" sz="1600" b="1" dirty="0"/>
              <a:t>"Placement Administration and Support System" </a:t>
            </a:r>
            <a:r>
              <a:rPr lang="en-GB" sz="1600" b="1" dirty="0" smtClean="0"/>
              <a:t>– PASS </a:t>
            </a:r>
            <a:endParaRPr lang="en-GB" sz="1600" b="1" dirty="0"/>
          </a:p>
          <a:p>
            <a:endParaRPr lang="en-GB" sz="1600" b="1" dirty="0">
              <a:solidFill>
                <a:srgbClr val="004494"/>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6311419"/>
      </p:ext>
    </p:extLst>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6070" y="116637"/>
            <a:ext cx="2690608" cy="584775"/>
          </a:xfrm>
          <a:prstGeom prst="rect">
            <a:avLst/>
          </a:prstGeom>
          <a:noFill/>
        </p:spPr>
        <p:txBody>
          <a:bodyPr wrap="none" rtlCol="0">
            <a:spAutoFit/>
          </a:bodyPr>
          <a:lstStyle/>
          <a:p>
            <a:r>
              <a:rPr lang="en-GB" sz="3200" b="1" dirty="0">
                <a:solidFill>
                  <a:srgbClr val="004494"/>
                </a:solidFill>
                <a:latin typeface="Calibri"/>
                <a:cs typeface="Arial" charset="0"/>
              </a:rPr>
              <a:t>New PASS Tool</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381494" y="548680"/>
            <a:ext cx="2756173" cy="619268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603174" y="1268760"/>
            <a:ext cx="3389915" cy="3416320"/>
          </a:xfrm>
          <a:prstGeom prst="rect">
            <a:avLst/>
          </a:prstGeom>
          <a:noFill/>
        </p:spPr>
        <p:txBody>
          <a:bodyPr wrap="square" rtlCol="0">
            <a:spAutoFit/>
          </a:bodyPr>
          <a:lstStyle/>
          <a:p>
            <a:r>
              <a:rPr lang="en-GB" sz="1800" dirty="0">
                <a:solidFill>
                  <a:srgbClr val="004494"/>
                </a:solidFill>
                <a:latin typeface="Calibri"/>
                <a:cs typeface="Arial" charset="0"/>
              </a:rPr>
              <a:t>The chosen participant then receives this email from the PASS tool, in their preferred contact language, advising them that they have been offered the placement.</a:t>
            </a:r>
          </a:p>
          <a:p>
            <a:endParaRPr lang="en-GB" sz="1800" dirty="0">
              <a:solidFill>
                <a:srgbClr val="004494"/>
              </a:solidFill>
              <a:latin typeface="Calibri"/>
              <a:cs typeface="Arial" charset="0"/>
            </a:endParaRPr>
          </a:p>
          <a:p>
            <a:r>
              <a:rPr lang="en-GB" sz="1800" dirty="0">
                <a:solidFill>
                  <a:srgbClr val="004494"/>
                </a:solidFill>
                <a:latin typeface="Calibri"/>
                <a:cs typeface="Arial" charset="0"/>
              </a:rPr>
              <a:t>The user also receives a copy of the email, in English.</a:t>
            </a:r>
          </a:p>
          <a:p>
            <a:endParaRPr lang="en-GB" sz="1800" dirty="0">
              <a:solidFill>
                <a:srgbClr val="004494"/>
              </a:solidFill>
              <a:latin typeface="Calibri"/>
              <a:cs typeface="Arial" charset="0"/>
            </a:endParaRPr>
          </a:p>
          <a:p>
            <a:r>
              <a:rPr lang="en-GB" sz="1800" dirty="0">
                <a:solidFill>
                  <a:srgbClr val="004494"/>
                </a:solidFill>
                <a:latin typeface="Calibri"/>
                <a:cs typeface="Arial" charset="0"/>
              </a:rPr>
              <a:t>The participant can choose to Accept or Reject the offer by clicking on the buttons. </a:t>
            </a:r>
          </a:p>
        </p:txBody>
      </p:sp>
    </p:spTree>
    <p:extLst>
      <p:ext uri="{BB962C8B-B14F-4D97-AF65-F5344CB8AC3E}">
        <p14:creationId xmlns:p14="http://schemas.microsoft.com/office/powerpoint/2010/main" val="3822176987"/>
      </p:ext>
    </p:extLst>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b="14109"/>
          <a:stretch/>
        </p:blipFill>
        <p:spPr>
          <a:xfrm>
            <a:off x="2843809" y="980728"/>
            <a:ext cx="3121450" cy="4673374"/>
          </a:xfrm>
          <a:prstGeom prst="rect">
            <a:avLst/>
          </a:prstGeom>
          <a:ln>
            <a:noFill/>
          </a:ln>
          <a:effectLst>
            <a:outerShdw blurRad="292100" dist="139700" dir="2700000" algn="tl" rotWithShape="0">
              <a:srgbClr val="333333">
                <a:alpha val="65000"/>
              </a:srgbClr>
            </a:outerShdw>
          </a:effectLst>
        </p:spPr>
      </p:pic>
      <p:pic>
        <p:nvPicPr>
          <p:cNvPr id="4" name="Picture 3"/>
          <p:cNvPicPr/>
          <p:nvPr/>
        </p:nvPicPr>
        <p:blipFill rotWithShape="1">
          <a:blip r:embed="rId3" cstate="print">
            <a:extLst>
              <a:ext uri="{28A0092B-C50C-407E-A947-70E740481C1C}">
                <a14:useLocalDpi xmlns:a14="http://schemas.microsoft.com/office/drawing/2010/main" val="0"/>
              </a:ext>
            </a:extLst>
          </a:blip>
          <a:srcRect b="15050"/>
          <a:stretch/>
        </p:blipFill>
        <p:spPr>
          <a:xfrm>
            <a:off x="5901378" y="1700812"/>
            <a:ext cx="2991102" cy="468192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566070" y="116637"/>
            <a:ext cx="2690608" cy="584775"/>
          </a:xfrm>
          <a:prstGeom prst="rect">
            <a:avLst/>
          </a:prstGeom>
          <a:noFill/>
        </p:spPr>
        <p:txBody>
          <a:bodyPr wrap="none" rtlCol="0">
            <a:spAutoFit/>
          </a:bodyPr>
          <a:lstStyle/>
          <a:p>
            <a:r>
              <a:rPr lang="en-GB" sz="3200" b="1" dirty="0">
                <a:solidFill>
                  <a:srgbClr val="004494"/>
                </a:solidFill>
                <a:latin typeface="Calibri"/>
                <a:cs typeface="Arial" charset="0"/>
              </a:rPr>
              <a:t>New PASS Tool</a:t>
            </a:r>
          </a:p>
        </p:txBody>
      </p:sp>
      <p:sp>
        <p:nvSpPr>
          <p:cNvPr id="6" name="TextBox 5"/>
          <p:cNvSpPr txBox="1"/>
          <p:nvPr/>
        </p:nvSpPr>
        <p:spPr>
          <a:xfrm>
            <a:off x="52113" y="1484787"/>
            <a:ext cx="2658757" cy="3416320"/>
          </a:xfrm>
          <a:prstGeom prst="rect">
            <a:avLst/>
          </a:prstGeom>
          <a:noFill/>
        </p:spPr>
        <p:txBody>
          <a:bodyPr wrap="square" rtlCol="0">
            <a:spAutoFit/>
          </a:bodyPr>
          <a:lstStyle/>
          <a:p>
            <a:r>
              <a:rPr lang="en-GB" sz="1800" dirty="0">
                <a:solidFill>
                  <a:srgbClr val="004494"/>
                </a:solidFill>
                <a:latin typeface="Calibri"/>
                <a:cs typeface="Arial" charset="0"/>
              </a:rPr>
              <a:t>User is informed by email whether participant accepts or rejects the offer.</a:t>
            </a:r>
          </a:p>
          <a:p>
            <a:endParaRPr lang="en-GB" sz="1800" dirty="0">
              <a:solidFill>
                <a:srgbClr val="004494"/>
              </a:solidFill>
              <a:latin typeface="Calibri"/>
              <a:cs typeface="Arial" charset="0"/>
            </a:endParaRPr>
          </a:p>
          <a:p>
            <a:r>
              <a:rPr lang="en-GB" sz="1800" dirty="0">
                <a:solidFill>
                  <a:srgbClr val="004494"/>
                </a:solidFill>
                <a:latin typeface="Calibri"/>
                <a:cs typeface="Arial" charset="0"/>
              </a:rPr>
              <a:t>The outcome is also shown in the search results list.</a:t>
            </a:r>
          </a:p>
          <a:p>
            <a:endParaRPr lang="en-GB" sz="1800" dirty="0">
              <a:solidFill>
                <a:srgbClr val="004494"/>
              </a:solidFill>
              <a:latin typeface="Calibri"/>
              <a:cs typeface="Arial" charset="0"/>
            </a:endParaRPr>
          </a:p>
          <a:p>
            <a:r>
              <a:rPr lang="en-GB" sz="1800" dirty="0">
                <a:solidFill>
                  <a:srgbClr val="004494"/>
                </a:solidFill>
                <a:latin typeface="Calibri"/>
                <a:cs typeface="Arial" charset="0"/>
              </a:rPr>
              <a:t>This process will be enhanced in future releases.</a:t>
            </a:r>
          </a:p>
        </p:txBody>
      </p:sp>
    </p:spTree>
    <p:extLst>
      <p:ext uri="{BB962C8B-B14F-4D97-AF65-F5344CB8AC3E}">
        <p14:creationId xmlns:p14="http://schemas.microsoft.com/office/powerpoint/2010/main" val="1058965501"/>
      </p:ext>
    </p:extLst>
  </p:cSld>
  <p:clrMapOvr>
    <a:masterClrMapping/>
  </p:clrMapOvr>
  <p:transition spd="slow">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fr-BE" dirty="0" smtClean="0"/>
          </a:p>
          <a:p>
            <a:pPr marL="0" indent="0" algn="ctr">
              <a:buNone/>
            </a:pPr>
            <a:r>
              <a:rPr lang="fr-BE" sz="4000" b="1" dirty="0" err="1" smtClean="0"/>
              <a:t>Thank</a:t>
            </a:r>
            <a:r>
              <a:rPr lang="fr-BE" sz="4000" b="1" dirty="0" smtClean="0"/>
              <a:t> </a:t>
            </a:r>
            <a:r>
              <a:rPr lang="fr-BE" sz="4000" b="1" dirty="0" err="1" smtClean="0"/>
              <a:t>you</a:t>
            </a:r>
            <a:r>
              <a:rPr lang="fr-BE" sz="4000" b="1" dirty="0" smtClean="0"/>
              <a:t> for </a:t>
            </a:r>
            <a:r>
              <a:rPr lang="fr-BE" sz="4000" b="1" dirty="0" err="1" smtClean="0"/>
              <a:t>your</a:t>
            </a:r>
            <a:r>
              <a:rPr lang="fr-BE" sz="4000" b="1" dirty="0" smtClean="0"/>
              <a:t> attention! </a:t>
            </a:r>
            <a:r>
              <a:rPr lang="fr-BE" sz="4000" b="1" dirty="0" smtClean="0">
                <a:sym typeface="Wingdings" panose="05000000000000000000" pitchFamily="2" charset="2"/>
              </a:rPr>
              <a:t></a:t>
            </a:r>
          </a:p>
          <a:p>
            <a:pPr marL="0" indent="0" algn="ctr">
              <a:buNone/>
            </a:pPr>
            <a:r>
              <a:rPr lang="fr-BE" sz="4000" b="1" dirty="0" err="1" smtClean="0">
                <a:sym typeface="Wingdings" panose="05000000000000000000" pitchFamily="2" charset="2"/>
              </a:rPr>
              <a:t>Any</a:t>
            </a:r>
            <a:r>
              <a:rPr lang="fr-BE" sz="4000" b="1" dirty="0" smtClean="0">
                <a:sym typeface="Wingdings" panose="05000000000000000000" pitchFamily="2" charset="2"/>
              </a:rPr>
              <a:t> questions? </a:t>
            </a:r>
            <a:endParaRPr lang="en-GB" sz="4000" b="1" dirty="0"/>
          </a:p>
        </p:txBody>
      </p:sp>
    </p:spTree>
    <p:extLst>
      <p:ext uri="{BB962C8B-B14F-4D97-AF65-F5344CB8AC3E}">
        <p14:creationId xmlns:p14="http://schemas.microsoft.com/office/powerpoint/2010/main" val="115454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204869"/>
            <a:ext cx="8118697" cy="1077218"/>
          </a:xfrm>
          <a:prstGeom prst="rect">
            <a:avLst/>
          </a:prstGeom>
          <a:noFill/>
        </p:spPr>
        <p:txBody>
          <a:bodyPr wrap="none" rtlCol="0">
            <a:spAutoFit/>
          </a:bodyPr>
          <a:lstStyle/>
          <a:p>
            <a:r>
              <a:rPr lang="en-GB" sz="3200" b="1" dirty="0">
                <a:solidFill>
                  <a:srgbClr val="004494"/>
                </a:solidFill>
                <a:latin typeface="Calibri"/>
                <a:cs typeface="Arial" charset="0"/>
              </a:rPr>
              <a:t>Placement Administration and Support </a:t>
            </a:r>
            <a:r>
              <a:rPr lang="en-GB" sz="3200" b="1" dirty="0" smtClean="0">
                <a:solidFill>
                  <a:srgbClr val="004494"/>
                </a:solidFill>
                <a:latin typeface="Calibri"/>
                <a:cs typeface="Arial" charset="0"/>
              </a:rPr>
              <a:t>System</a:t>
            </a:r>
          </a:p>
          <a:p>
            <a:pPr algn="ctr"/>
            <a:r>
              <a:rPr lang="fr-BE" sz="3200" b="1" dirty="0" smtClean="0">
                <a:solidFill>
                  <a:srgbClr val="004494"/>
                </a:solidFill>
                <a:latin typeface="Calibri"/>
                <a:cs typeface="Arial" charset="0"/>
              </a:rPr>
              <a:t>PASS</a:t>
            </a:r>
            <a:endParaRPr lang="en-GB" sz="3200" b="1" dirty="0">
              <a:solidFill>
                <a:srgbClr val="004494"/>
              </a:solidFill>
              <a:latin typeface="Calibri"/>
              <a:cs typeface="Arial" charset="0"/>
            </a:endParaRPr>
          </a:p>
        </p:txBody>
      </p:sp>
    </p:spTree>
    <p:extLst>
      <p:ext uri="{BB962C8B-B14F-4D97-AF65-F5344CB8AC3E}">
        <p14:creationId xmlns:p14="http://schemas.microsoft.com/office/powerpoint/2010/main" val="2612243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6070" y="116637"/>
            <a:ext cx="2690608" cy="584775"/>
          </a:xfrm>
          <a:prstGeom prst="rect">
            <a:avLst/>
          </a:prstGeom>
          <a:noFill/>
        </p:spPr>
        <p:txBody>
          <a:bodyPr wrap="none" rtlCol="0">
            <a:spAutoFit/>
          </a:bodyPr>
          <a:lstStyle/>
          <a:p>
            <a:r>
              <a:rPr lang="en-GB" sz="3200" b="1" dirty="0">
                <a:solidFill>
                  <a:srgbClr val="004494"/>
                </a:solidFill>
                <a:latin typeface="Calibri"/>
                <a:cs typeface="Arial" charset="0"/>
              </a:rPr>
              <a:t>New PASS Tool</a:t>
            </a:r>
          </a:p>
        </p:txBody>
      </p:sp>
      <p:sp>
        <p:nvSpPr>
          <p:cNvPr id="6" name="TextBox 5"/>
          <p:cNvSpPr txBox="1"/>
          <p:nvPr/>
        </p:nvSpPr>
        <p:spPr>
          <a:xfrm>
            <a:off x="317989" y="692698"/>
            <a:ext cx="6580423" cy="1200329"/>
          </a:xfrm>
          <a:prstGeom prst="rect">
            <a:avLst/>
          </a:prstGeom>
          <a:noFill/>
        </p:spPr>
        <p:txBody>
          <a:bodyPr wrap="square" rtlCol="0">
            <a:spAutoFit/>
          </a:bodyPr>
          <a:lstStyle/>
          <a:p>
            <a:r>
              <a:rPr lang="en-GB" sz="1800" dirty="0">
                <a:solidFill>
                  <a:srgbClr val="004494"/>
                </a:solidFill>
                <a:latin typeface="Calibri"/>
                <a:cs typeface="Arial" charset="0"/>
              </a:rPr>
              <a:t>Initial entry screen.  Users representing EVS accredited organisations will see both European Solidarity Corps and Volunteering Database options. Representatives of non-EVS organisations will only see the Corps option. </a:t>
            </a:r>
            <a:endParaRPr lang="en-GB" sz="1800" i="1" dirty="0">
              <a:solidFill>
                <a:srgbClr val="004494"/>
              </a:solidFill>
              <a:latin typeface="Calibri"/>
              <a:cs typeface="Arial"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45" t="11280" r="1527" b="37737"/>
          <a:stretch/>
        </p:blipFill>
        <p:spPr bwMode="auto">
          <a:xfrm>
            <a:off x="523451" y="2276872"/>
            <a:ext cx="8097102" cy="3381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517072"/>
      </p:ext>
    </p:extLst>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b="8861"/>
          <a:stretch/>
        </p:blipFill>
        <p:spPr>
          <a:xfrm>
            <a:off x="1049147" y="1412776"/>
            <a:ext cx="7045706" cy="531349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566070" y="116637"/>
            <a:ext cx="2690608" cy="584775"/>
          </a:xfrm>
          <a:prstGeom prst="rect">
            <a:avLst/>
          </a:prstGeom>
          <a:noFill/>
        </p:spPr>
        <p:txBody>
          <a:bodyPr wrap="none" rtlCol="0">
            <a:spAutoFit/>
          </a:bodyPr>
          <a:lstStyle/>
          <a:p>
            <a:r>
              <a:rPr lang="en-GB" sz="3200" b="1" dirty="0">
                <a:solidFill>
                  <a:srgbClr val="004494"/>
                </a:solidFill>
                <a:latin typeface="Calibri"/>
                <a:cs typeface="Arial" charset="0"/>
              </a:rPr>
              <a:t>New PASS Tool</a:t>
            </a:r>
          </a:p>
        </p:txBody>
      </p:sp>
      <p:sp>
        <p:nvSpPr>
          <p:cNvPr id="4" name="TextBox 3"/>
          <p:cNvSpPr txBox="1"/>
          <p:nvPr/>
        </p:nvSpPr>
        <p:spPr>
          <a:xfrm>
            <a:off x="317991" y="692699"/>
            <a:ext cx="8574491" cy="923330"/>
          </a:xfrm>
          <a:prstGeom prst="rect">
            <a:avLst/>
          </a:prstGeom>
          <a:noFill/>
        </p:spPr>
        <p:txBody>
          <a:bodyPr wrap="square" rtlCol="0">
            <a:spAutoFit/>
          </a:bodyPr>
          <a:lstStyle/>
          <a:p>
            <a:r>
              <a:rPr lang="en-GB" sz="1800" dirty="0">
                <a:solidFill>
                  <a:srgbClr val="004494"/>
                </a:solidFill>
                <a:latin typeface="Calibri"/>
                <a:cs typeface="Arial" charset="0"/>
              </a:rPr>
              <a:t>On first login to PASS, all users must agree to the Mission and Principles, and to the data protection and Terms and Conditions statements (similar to the participant registration process.)</a:t>
            </a:r>
            <a:endParaRPr lang="en-GB" sz="1800" i="1" dirty="0">
              <a:solidFill>
                <a:srgbClr val="004494"/>
              </a:solidFill>
              <a:latin typeface="Calibri"/>
              <a:cs typeface="Arial" charset="0"/>
            </a:endParaRPr>
          </a:p>
        </p:txBody>
      </p:sp>
    </p:spTree>
    <p:extLst>
      <p:ext uri="{BB962C8B-B14F-4D97-AF65-F5344CB8AC3E}">
        <p14:creationId xmlns:p14="http://schemas.microsoft.com/office/powerpoint/2010/main" val="3064430163"/>
      </p:ext>
    </p:extLst>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6070" y="116637"/>
            <a:ext cx="2690608" cy="584775"/>
          </a:xfrm>
          <a:prstGeom prst="rect">
            <a:avLst/>
          </a:prstGeom>
          <a:noFill/>
        </p:spPr>
        <p:txBody>
          <a:bodyPr wrap="none" rtlCol="0">
            <a:spAutoFit/>
          </a:bodyPr>
          <a:lstStyle/>
          <a:p>
            <a:r>
              <a:rPr lang="en-GB" sz="3200" b="1" dirty="0">
                <a:solidFill>
                  <a:srgbClr val="004494"/>
                </a:solidFill>
                <a:latin typeface="Calibri"/>
                <a:cs typeface="Arial" charset="0"/>
              </a:rPr>
              <a:t>New PASS Tool</a:t>
            </a:r>
          </a:p>
        </p:txBody>
      </p:sp>
      <p:pic>
        <p:nvPicPr>
          <p:cNvPr id="4" name="Picture 3"/>
          <p:cNvPicPr/>
          <p:nvPr/>
        </p:nvPicPr>
        <p:blipFill rotWithShape="1">
          <a:blip r:embed="rId2"/>
          <a:srcRect t="1776" b="1"/>
          <a:stretch/>
        </p:blipFill>
        <p:spPr>
          <a:xfrm>
            <a:off x="599636" y="2492896"/>
            <a:ext cx="7944729" cy="304063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17099" y="1052741"/>
            <a:ext cx="7909802" cy="1200329"/>
          </a:xfrm>
          <a:prstGeom prst="rect">
            <a:avLst/>
          </a:prstGeom>
          <a:noFill/>
        </p:spPr>
        <p:txBody>
          <a:bodyPr wrap="square" rtlCol="0">
            <a:spAutoFit/>
          </a:bodyPr>
          <a:lstStyle/>
          <a:p>
            <a:r>
              <a:rPr lang="en-GB" sz="1800" dirty="0">
                <a:solidFill>
                  <a:srgbClr val="004494"/>
                </a:solidFill>
                <a:latin typeface="Calibri"/>
                <a:cs typeface="Arial" charset="0"/>
              </a:rPr>
              <a:t>User chooses which organisation they want to administer through PASS. It is possible for one user to be authorised to manage placements on behalf of multiple organisations (already happens for EVS.)</a:t>
            </a:r>
          </a:p>
          <a:p>
            <a:r>
              <a:rPr lang="en-GB" sz="1800" dirty="0">
                <a:solidFill>
                  <a:srgbClr val="004494"/>
                </a:solidFill>
                <a:latin typeface="Calibri"/>
                <a:cs typeface="Arial" charset="0"/>
              </a:rPr>
              <a:t>Two possible actions – search for participants, or make an offer to a participant.</a:t>
            </a:r>
          </a:p>
        </p:txBody>
      </p:sp>
    </p:spTree>
    <p:extLst>
      <p:ext uri="{BB962C8B-B14F-4D97-AF65-F5344CB8AC3E}">
        <p14:creationId xmlns:p14="http://schemas.microsoft.com/office/powerpoint/2010/main" val="4114000539"/>
      </p:ext>
    </p:extLst>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6070" y="116637"/>
            <a:ext cx="2690608" cy="584775"/>
          </a:xfrm>
          <a:prstGeom prst="rect">
            <a:avLst/>
          </a:prstGeom>
          <a:noFill/>
        </p:spPr>
        <p:txBody>
          <a:bodyPr wrap="none" rtlCol="0">
            <a:spAutoFit/>
          </a:bodyPr>
          <a:lstStyle/>
          <a:p>
            <a:r>
              <a:rPr lang="en-GB" sz="3200" b="1" dirty="0">
                <a:solidFill>
                  <a:srgbClr val="004494"/>
                </a:solidFill>
                <a:latin typeface="Calibri"/>
                <a:cs typeface="Arial" charset="0"/>
              </a:rPr>
              <a:t>New PASS Tool</a:t>
            </a:r>
          </a:p>
        </p:txBody>
      </p:sp>
      <p:sp>
        <p:nvSpPr>
          <p:cNvPr id="4" name="TextBox 3"/>
          <p:cNvSpPr txBox="1"/>
          <p:nvPr/>
        </p:nvSpPr>
        <p:spPr>
          <a:xfrm>
            <a:off x="617099" y="764704"/>
            <a:ext cx="7909802" cy="923330"/>
          </a:xfrm>
          <a:prstGeom prst="rect">
            <a:avLst/>
          </a:prstGeom>
          <a:noFill/>
        </p:spPr>
        <p:txBody>
          <a:bodyPr wrap="square" rtlCol="0">
            <a:spAutoFit/>
          </a:bodyPr>
          <a:lstStyle/>
          <a:p>
            <a:r>
              <a:rPr lang="en-GB" sz="1800" dirty="0">
                <a:solidFill>
                  <a:srgbClr val="004494"/>
                </a:solidFill>
                <a:latin typeface="Calibri"/>
                <a:cs typeface="Arial" charset="0"/>
              </a:rPr>
              <a:t>Enter details of the proposed placement to search for potential participants, or enter new Participant Reference Number. Suggested candidates are shown in table below. Will be enhanced in future releases.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89" t="10952" r="2147" b="1454"/>
          <a:stretch/>
        </p:blipFill>
        <p:spPr bwMode="auto">
          <a:xfrm>
            <a:off x="1352789" y="1772816"/>
            <a:ext cx="6438423" cy="4784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830793"/>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6070" y="116637"/>
            <a:ext cx="2690608" cy="584775"/>
          </a:xfrm>
          <a:prstGeom prst="rect">
            <a:avLst/>
          </a:prstGeom>
          <a:noFill/>
        </p:spPr>
        <p:txBody>
          <a:bodyPr wrap="none" rtlCol="0">
            <a:spAutoFit/>
          </a:bodyPr>
          <a:lstStyle/>
          <a:p>
            <a:r>
              <a:rPr lang="en-GB" sz="3200" b="1" dirty="0">
                <a:solidFill>
                  <a:srgbClr val="004494"/>
                </a:solidFill>
                <a:latin typeface="Calibri"/>
                <a:cs typeface="Arial" charset="0"/>
              </a:rPr>
              <a:t>New PASS Tool</a:t>
            </a:r>
          </a:p>
        </p:txBody>
      </p:sp>
      <p:sp>
        <p:nvSpPr>
          <p:cNvPr id="5" name="TextBox 4"/>
          <p:cNvSpPr txBox="1"/>
          <p:nvPr/>
        </p:nvSpPr>
        <p:spPr>
          <a:xfrm>
            <a:off x="185051" y="1124744"/>
            <a:ext cx="2525819" cy="4801314"/>
          </a:xfrm>
          <a:prstGeom prst="rect">
            <a:avLst/>
          </a:prstGeom>
          <a:noFill/>
        </p:spPr>
        <p:txBody>
          <a:bodyPr wrap="square" rtlCol="0">
            <a:spAutoFit/>
          </a:bodyPr>
          <a:lstStyle/>
          <a:p>
            <a:r>
              <a:rPr lang="en-GB" sz="1800" dirty="0">
                <a:solidFill>
                  <a:srgbClr val="004494"/>
                </a:solidFill>
                <a:latin typeface="Calibri"/>
                <a:cs typeface="Arial" charset="0"/>
              </a:rPr>
              <a:t>User can view details of participants shown in search results.</a:t>
            </a:r>
          </a:p>
          <a:p>
            <a:endParaRPr lang="en-GB" sz="1800" dirty="0">
              <a:solidFill>
                <a:srgbClr val="004494"/>
              </a:solidFill>
              <a:latin typeface="Calibri"/>
              <a:cs typeface="Arial" charset="0"/>
            </a:endParaRPr>
          </a:p>
          <a:p>
            <a:r>
              <a:rPr lang="en-GB" sz="1800" dirty="0">
                <a:solidFill>
                  <a:srgbClr val="004494"/>
                </a:solidFill>
                <a:latin typeface="Calibri"/>
                <a:cs typeface="Arial" charset="0"/>
              </a:rPr>
              <a:t>Personal contact details not shown for data protection reasons.</a:t>
            </a:r>
          </a:p>
          <a:p>
            <a:endParaRPr lang="en-GB" sz="1800" dirty="0">
              <a:solidFill>
                <a:srgbClr val="004494"/>
              </a:solidFill>
              <a:latin typeface="Calibri"/>
              <a:cs typeface="Arial" charset="0"/>
            </a:endParaRPr>
          </a:p>
          <a:p>
            <a:r>
              <a:rPr lang="en-GB" sz="1800" dirty="0">
                <a:solidFill>
                  <a:srgbClr val="004494"/>
                </a:solidFill>
                <a:latin typeface="Calibri"/>
                <a:cs typeface="Arial" charset="0"/>
              </a:rPr>
              <a:t>Details shown vary depending on whether search is for a Volunteering or Occupational placement.</a:t>
            </a:r>
          </a:p>
          <a:p>
            <a:endParaRPr lang="en-GB" sz="1800" dirty="0">
              <a:solidFill>
                <a:srgbClr val="004494"/>
              </a:solidFill>
              <a:latin typeface="Calibri"/>
              <a:cs typeface="Arial" charset="0"/>
            </a:endParaRPr>
          </a:p>
          <a:p>
            <a:r>
              <a:rPr lang="en-GB" sz="1800" i="1" dirty="0">
                <a:solidFill>
                  <a:srgbClr val="004494"/>
                </a:solidFill>
                <a:latin typeface="Calibri"/>
                <a:cs typeface="Arial" charset="0"/>
              </a:rPr>
              <a:t>(Note – the name shown here is anonymised for data protection reasons.)</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0" t="10977" r="2839" b="1331"/>
          <a:stretch/>
        </p:blipFill>
        <p:spPr bwMode="auto">
          <a:xfrm>
            <a:off x="2976748" y="836712"/>
            <a:ext cx="5759849" cy="5734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661058"/>
      </p:ext>
    </p:extLst>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b="10014"/>
          <a:stretch/>
        </p:blipFill>
        <p:spPr>
          <a:xfrm>
            <a:off x="4439065" y="908725"/>
            <a:ext cx="3156438" cy="566895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566070" y="116637"/>
            <a:ext cx="2690608" cy="584775"/>
          </a:xfrm>
          <a:prstGeom prst="rect">
            <a:avLst/>
          </a:prstGeom>
          <a:noFill/>
        </p:spPr>
        <p:txBody>
          <a:bodyPr wrap="none" rtlCol="0">
            <a:spAutoFit/>
          </a:bodyPr>
          <a:lstStyle/>
          <a:p>
            <a:r>
              <a:rPr lang="en-GB" sz="3200" b="1" dirty="0">
                <a:solidFill>
                  <a:srgbClr val="004494"/>
                </a:solidFill>
                <a:latin typeface="Calibri"/>
                <a:cs typeface="Arial" charset="0"/>
              </a:rPr>
              <a:t>New PASS Tool</a:t>
            </a:r>
          </a:p>
        </p:txBody>
      </p:sp>
      <p:sp>
        <p:nvSpPr>
          <p:cNvPr id="5" name="TextBox 4"/>
          <p:cNvSpPr txBox="1"/>
          <p:nvPr/>
        </p:nvSpPr>
        <p:spPr>
          <a:xfrm>
            <a:off x="716803" y="1196757"/>
            <a:ext cx="3389915" cy="4247317"/>
          </a:xfrm>
          <a:prstGeom prst="rect">
            <a:avLst/>
          </a:prstGeom>
          <a:noFill/>
        </p:spPr>
        <p:txBody>
          <a:bodyPr wrap="square" rtlCol="0">
            <a:spAutoFit/>
          </a:bodyPr>
          <a:lstStyle/>
          <a:p>
            <a:r>
              <a:rPr lang="en-GB" sz="1800" dirty="0">
                <a:solidFill>
                  <a:srgbClr val="004494"/>
                </a:solidFill>
                <a:latin typeface="Calibri"/>
                <a:cs typeface="Arial" charset="0"/>
              </a:rPr>
              <a:t>When a user initiates contact with a participant, the chosen participant receives this email from the PASS tool, in their preferred contact language. </a:t>
            </a:r>
          </a:p>
          <a:p>
            <a:endParaRPr lang="en-GB" sz="1800" dirty="0">
              <a:solidFill>
                <a:srgbClr val="004494"/>
              </a:solidFill>
              <a:latin typeface="Calibri"/>
              <a:cs typeface="Arial" charset="0"/>
            </a:endParaRPr>
          </a:p>
          <a:p>
            <a:r>
              <a:rPr lang="en-GB" sz="1800" dirty="0">
                <a:solidFill>
                  <a:srgbClr val="004494"/>
                </a:solidFill>
                <a:latin typeface="Calibri"/>
                <a:cs typeface="Arial" charset="0"/>
              </a:rPr>
              <a:t>The user also receives a copy of the email, in English.</a:t>
            </a:r>
          </a:p>
          <a:p>
            <a:endParaRPr lang="en-GB" sz="1800" dirty="0">
              <a:solidFill>
                <a:srgbClr val="004494"/>
              </a:solidFill>
              <a:latin typeface="Calibri"/>
              <a:cs typeface="Arial" charset="0"/>
            </a:endParaRPr>
          </a:p>
          <a:p>
            <a:r>
              <a:rPr lang="en-GB" sz="1800" dirty="0">
                <a:solidFill>
                  <a:srgbClr val="004494"/>
                </a:solidFill>
                <a:latin typeface="Calibri"/>
                <a:cs typeface="Arial" charset="0"/>
              </a:rPr>
              <a:t>The participant can choose to reply and start discussions with the organisation, or ignore it.</a:t>
            </a:r>
          </a:p>
          <a:p>
            <a:endParaRPr lang="en-GB" sz="1800" dirty="0">
              <a:solidFill>
                <a:srgbClr val="004494"/>
              </a:solidFill>
              <a:latin typeface="Calibri"/>
              <a:cs typeface="Arial" charset="0"/>
            </a:endParaRPr>
          </a:p>
          <a:p>
            <a:r>
              <a:rPr lang="en-GB" sz="1800" dirty="0">
                <a:solidFill>
                  <a:srgbClr val="004494"/>
                </a:solidFill>
                <a:latin typeface="Calibri"/>
                <a:cs typeface="Arial" charset="0"/>
              </a:rPr>
              <a:t>This basic contact process will be enhanced in future releases.</a:t>
            </a:r>
          </a:p>
        </p:txBody>
      </p:sp>
    </p:spTree>
    <p:extLst>
      <p:ext uri="{BB962C8B-B14F-4D97-AF65-F5344CB8AC3E}">
        <p14:creationId xmlns:p14="http://schemas.microsoft.com/office/powerpoint/2010/main" val="1264724904"/>
      </p:ext>
    </p:extLst>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6070" y="116637"/>
            <a:ext cx="2690608" cy="584775"/>
          </a:xfrm>
          <a:prstGeom prst="rect">
            <a:avLst/>
          </a:prstGeom>
          <a:noFill/>
        </p:spPr>
        <p:txBody>
          <a:bodyPr wrap="none" rtlCol="0">
            <a:spAutoFit/>
          </a:bodyPr>
          <a:lstStyle/>
          <a:p>
            <a:r>
              <a:rPr lang="en-GB" sz="3200" b="1" dirty="0">
                <a:solidFill>
                  <a:srgbClr val="004494"/>
                </a:solidFill>
                <a:latin typeface="Calibri"/>
                <a:cs typeface="Arial" charset="0"/>
              </a:rPr>
              <a:t>New PASS Tool</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01" r="33437" b="2363"/>
          <a:stretch/>
        </p:blipFill>
        <p:spPr bwMode="auto">
          <a:xfrm>
            <a:off x="3375559" y="836717"/>
            <a:ext cx="4957562" cy="57527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582" y="1628800"/>
            <a:ext cx="2791695" cy="1754326"/>
          </a:xfrm>
          <a:prstGeom prst="rect">
            <a:avLst/>
          </a:prstGeom>
        </p:spPr>
        <p:txBody>
          <a:bodyPr wrap="square">
            <a:spAutoFit/>
          </a:bodyPr>
          <a:lstStyle/>
          <a:p>
            <a:r>
              <a:rPr lang="en-GB" sz="1800" dirty="0">
                <a:solidFill>
                  <a:srgbClr val="004494"/>
                </a:solidFill>
                <a:latin typeface="Calibri" pitchFamily="34" charset="0"/>
                <a:cs typeface="Arial" charset="0"/>
              </a:rPr>
              <a:t>When a user finally wants to make an offer, they must enter the basic placement details into the system, and choose which participant to send the offer to.</a:t>
            </a:r>
          </a:p>
        </p:txBody>
      </p:sp>
    </p:spTree>
    <p:extLst>
      <p:ext uri="{BB962C8B-B14F-4D97-AF65-F5344CB8AC3E}">
        <p14:creationId xmlns:p14="http://schemas.microsoft.com/office/powerpoint/2010/main" val="850329199"/>
      </p:ext>
    </p:extLst>
  </p:cSld>
  <p:clrMapOvr>
    <a:masterClrMapping/>
  </p:clrMapOvr>
  <p:transition spd="slow">
    <p:randomBar/>
  </p:transition>
  <p:timing>
    <p:tnLst>
      <p:par>
        <p:cTn id="1" dur="indefinite" restart="never" nodeType="tmRoot"/>
      </p:par>
    </p:tn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60</TotalTime>
  <Words>439</Words>
  <Application>Microsoft Office PowerPoint</Application>
  <PresentationFormat>Presentazione su schermo (4:3)</PresentationFormat>
  <Paragraphs>45</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12</vt:i4>
      </vt:variant>
    </vt:vector>
  </HeadingPairs>
  <TitlesOfParts>
    <vt:vector size="18" baseType="lpstr">
      <vt:lpstr>Arial</vt:lpstr>
      <vt:lpstr>Calibri</vt:lpstr>
      <vt:lpstr>Verdana</vt:lpstr>
      <vt:lpstr>Wingdings</vt:lpstr>
      <vt:lpstr>1_Blank</vt:lpstr>
      <vt:lpstr>Blank</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Stéphanie Frangou</dc:creator>
  <cp:lastModifiedBy>Sara Pietrangeli</cp:lastModifiedBy>
  <cp:revision>5</cp:revision>
  <dcterms:created xsi:type="dcterms:W3CDTF">2017-03-08T10:06:43Z</dcterms:created>
  <dcterms:modified xsi:type="dcterms:W3CDTF">2017-03-21T13:22:21Z</dcterms:modified>
</cp:coreProperties>
</file>