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70"/>
  </p:notesMasterIdLst>
  <p:sldIdLst>
    <p:sldId id="259" r:id="rId6"/>
    <p:sldId id="433" r:id="rId7"/>
    <p:sldId id="291" r:id="rId8"/>
    <p:sldId id="432" r:id="rId9"/>
    <p:sldId id="293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5" r:id="rId18"/>
    <p:sldId id="311" r:id="rId19"/>
    <p:sldId id="312" r:id="rId20"/>
    <p:sldId id="313" r:id="rId21"/>
    <p:sldId id="314" r:id="rId22"/>
    <p:sldId id="318" r:id="rId23"/>
    <p:sldId id="434" r:id="rId24"/>
    <p:sldId id="435" r:id="rId25"/>
    <p:sldId id="361" r:id="rId26"/>
    <p:sldId id="309" r:id="rId27"/>
    <p:sldId id="310" r:id="rId28"/>
    <p:sldId id="294" r:id="rId29"/>
    <p:sldId id="295" r:id="rId30"/>
    <p:sldId id="353" r:id="rId31"/>
    <p:sldId id="354" r:id="rId32"/>
    <p:sldId id="355" r:id="rId33"/>
    <p:sldId id="360" r:id="rId34"/>
    <p:sldId id="356" r:id="rId35"/>
    <p:sldId id="357" r:id="rId36"/>
    <p:sldId id="358" r:id="rId37"/>
    <p:sldId id="359" r:id="rId38"/>
    <p:sldId id="301" r:id="rId39"/>
    <p:sldId id="319" r:id="rId40"/>
    <p:sldId id="320" r:id="rId41"/>
    <p:sldId id="365" r:id="rId42"/>
    <p:sldId id="322" r:id="rId43"/>
    <p:sldId id="323" r:id="rId44"/>
    <p:sldId id="324" r:id="rId45"/>
    <p:sldId id="325" r:id="rId46"/>
    <p:sldId id="326" r:id="rId47"/>
    <p:sldId id="327" r:id="rId48"/>
    <p:sldId id="436" r:id="rId49"/>
    <p:sldId id="330" r:id="rId50"/>
    <p:sldId id="331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52" r:id="rId66"/>
    <p:sldId id="349" r:id="rId67"/>
    <p:sldId id="350" r:id="rId68"/>
    <p:sldId id="351" r:id="rId69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8A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1F5DA-78DD-472C-AAD3-EDE13B4B769F}" type="doc">
      <dgm:prSet loTypeId="urn:microsoft.com/office/officeart/2005/8/layout/hProcess10#1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23B29C91-2165-452E-98AC-1240B48582AF}">
      <dgm:prSet custT="1"/>
      <dgm:spPr/>
      <dgm:t>
        <a:bodyPr/>
        <a:lstStyle/>
        <a:p>
          <a:pPr algn="l" rtl="0"/>
          <a:r>
            <a:rPr lang="it-IT" sz="23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- </a:t>
          </a:r>
          <a:r>
            <a:rPr lang="it-IT" sz="2200" b="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non</a:t>
          </a:r>
          <a:r>
            <a:rPr lang="it-IT" sz="2200" b="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it-IT" sz="2200" dirty="0" smtClean="0">
              <a:solidFill>
                <a:srgbClr val="003374"/>
              </a:solidFill>
              <a:latin typeface="Cambria" panose="02040503050406030204" pitchFamily="18" charset="0"/>
            </a:rPr>
            <a:t>possono presentare candidature</a:t>
          </a:r>
        </a:p>
        <a:p>
          <a:pPr marL="180975" indent="-180975" algn="just" rtl="0"/>
          <a:r>
            <a:rPr lang="it-IT" sz="23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- </a:t>
          </a:r>
          <a:r>
            <a:rPr lang="it-IT" sz="2200" b="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non</a:t>
          </a:r>
          <a:r>
            <a:rPr lang="it-IT" sz="2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 </a:t>
          </a:r>
          <a:r>
            <a:rPr lang="it-IT" sz="2200" dirty="0" smtClean="0">
              <a:solidFill>
                <a:srgbClr val="003374"/>
              </a:solidFill>
              <a:latin typeface="Cambria" panose="02040503050406030204" pitchFamily="18" charset="0"/>
            </a:rPr>
            <a:t>possono essere considerati nel numero minimo di Paesi previsti per l’Azione (soltanto quarto Paese, aggiuntivo rispetto ai 3 Paesi del    Programma)</a:t>
          </a:r>
        </a:p>
        <a:p>
          <a:pPr marL="180975" indent="-180975" algn="l" rtl="0"/>
          <a:r>
            <a:rPr lang="it-IT" sz="23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- </a:t>
          </a:r>
          <a:r>
            <a:rPr lang="it-IT" sz="2200" b="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possono </a:t>
          </a:r>
          <a:r>
            <a:rPr lang="it-IT" sz="2200" dirty="0" smtClean="0">
              <a:solidFill>
                <a:srgbClr val="003374"/>
              </a:solidFill>
              <a:latin typeface="Cambria" panose="02040503050406030204" pitchFamily="18" charset="0"/>
            </a:rPr>
            <a:t>partecipare</a:t>
          </a:r>
          <a:r>
            <a:rPr lang="it-IT" sz="2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 </a:t>
          </a:r>
          <a:r>
            <a:rPr lang="it-IT" sz="2200" b="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solo se </a:t>
          </a:r>
          <a:r>
            <a:rPr lang="it-IT" sz="2200" dirty="0" smtClean="0">
              <a:solidFill>
                <a:srgbClr val="003374"/>
              </a:solidFill>
              <a:latin typeface="Cambria" panose="02040503050406030204" pitchFamily="18" charset="0"/>
            </a:rPr>
            <a:t>apportano chiaro </a:t>
          </a:r>
          <a:r>
            <a:rPr lang="it-IT" sz="2200" b="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valore aggiunto </a:t>
          </a:r>
          <a:r>
            <a:rPr lang="it-IT" sz="2200" dirty="0" smtClean="0">
              <a:solidFill>
                <a:srgbClr val="003374"/>
              </a:solidFill>
              <a:latin typeface="Cambria" panose="02040503050406030204" pitchFamily="18" charset="0"/>
            </a:rPr>
            <a:t>all’iniziativa</a:t>
          </a:r>
          <a:endParaRPr lang="it-IT" sz="2200" dirty="0">
            <a:solidFill>
              <a:srgbClr val="003374"/>
            </a:solidFill>
            <a:latin typeface="Cambria" panose="02040503050406030204" pitchFamily="18" charset="0"/>
          </a:endParaRPr>
        </a:p>
      </dgm:t>
    </dgm:pt>
    <dgm:pt modelId="{7FFE48BE-6071-4F6D-AB32-0606835F43EC}" type="parTrans" cxnId="{9429C758-F504-43C3-97CB-03333E2DABBA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32D81514-F6A8-4ECD-9687-DE6641841228}" type="sibTrans" cxnId="{9429C758-F504-43C3-97CB-03333E2DABBA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35E5466D-7F1C-4CCB-B81A-61AFF6291CA3}" type="pres">
      <dgm:prSet presAssocID="{FB91F5DA-78DD-472C-AAD3-EDE13B4B76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C31B3C-7BC7-4214-937B-9B99977D138C}" type="pres">
      <dgm:prSet presAssocID="{23B29C91-2165-452E-98AC-1240B48582AF}" presName="composite" presStyleCnt="0"/>
      <dgm:spPr/>
    </dgm:pt>
    <dgm:pt modelId="{4E193E3C-5353-4EAC-85D4-D5952B7B4984}" type="pres">
      <dgm:prSet presAssocID="{23B29C91-2165-452E-98AC-1240B48582AF}" presName="imagSh" presStyleLbl="bgImgPlace1" presStyleIdx="0" presStyleCnt="1" custScaleX="137670" custScaleY="160000" custLinFactNeighborX="3404" custLinFactNeighborY="3378"/>
      <dgm:spPr>
        <a:gradFill flip="none" rotWithShape="1">
          <a:gsLst>
            <a:gs pos="51000">
              <a:schemeClr val="accent6">
                <a:lumMod val="20000"/>
                <a:lumOff val="8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it-IT"/>
        </a:p>
      </dgm:t>
    </dgm:pt>
    <dgm:pt modelId="{25AE0E95-640F-4AB3-AE1A-C5DC92562ED2}" type="pres">
      <dgm:prSet presAssocID="{23B29C91-2165-452E-98AC-1240B48582AF}" presName="txNode" presStyleLbl="node1" presStyleIdx="0" presStyleCnt="1" custScaleX="131924" custScaleY="160000" custLinFactNeighborX="-9576" custLinFactNeighborY="-385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2DCA60-9B5F-4287-8517-326EBCB65C78}" type="presOf" srcId="{23B29C91-2165-452E-98AC-1240B48582AF}" destId="{25AE0E95-640F-4AB3-AE1A-C5DC92562ED2}" srcOrd="0" destOrd="0" presId="urn:microsoft.com/office/officeart/2005/8/layout/hProcess10#1"/>
    <dgm:cxn modelId="{9429C758-F504-43C3-97CB-03333E2DABBA}" srcId="{FB91F5DA-78DD-472C-AAD3-EDE13B4B769F}" destId="{23B29C91-2165-452E-98AC-1240B48582AF}" srcOrd="0" destOrd="0" parTransId="{7FFE48BE-6071-4F6D-AB32-0606835F43EC}" sibTransId="{32D81514-F6A8-4ECD-9687-DE6641841228}"/>
    <dgm:cxn modelId="{14BE740F-6E54-42AD-AE56-9E259F90548D}" type="presOf" srcId="{FB91F5DA-78DD-472C-AAD3-EDE13B4B769F}" destId="{35E5466D-7F1C-4CCB-B81A-61AFF6291CA3}" srcOrd="0" destOrd="0" presId="urn:microsoft.com/office/officeart/2005/8/layout/hProcess10#1"/>
    <dgm:cxn modelId="{EDF38F8E-56AB-488E-9C7A-BE74561B11FA}" type="presParOf" srcId="{35E5466D-7F1C-4CCB-B81A-61AFF6291CA3}" destId="{17C31B3C-7BC7-4214-937B-9B99977D138C}" srcOrd="0" destOrd="0" presId="urn:microsoft.com/office/officeart/2005/8/layout/hProcess10#1"/>
    <dgm:cxn modelId="{0AAB577C-6E56-43D2-8558-2185FCCC099F}" type="presParOf" srcId="{17C31B3C-7BC7-4214-937B-9B99977D138C}" destId="{4E193E3C-5353-4EAC-85D4-D5952B7B4984}" srcOrd="0" destOrd="0" presId="urn:microsoft.com/office/officeart/2005/8/layout/hProcess10#1"/>
    <dgm:cxn modelId="{2051070D-9C54-4AD3-8DE6-5A8A962EC28F}" type="presParOf" srcId="{17C31B3C-7BC7-4214-937B-9B99977D138C}" destId="{25AE0E95-640F-4AB3-AE1A-C5DC92562ED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09F19D-9ACE-4448-A5D6-9D78F1D1BA0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ED2DA00-73DC-4367-9333-A435481F49E0}">
      <dgm:prSet phldrT="[Testo]"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sz="2000" b="1" dirty="0" smtClean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  <a:p>
          <a:r>
            <a:rPr lang="it-IT" sz="1600" b="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CREARE UN </a:t>
          </a:r>
          <a:r>
            <a:rPr lang="it-IT" sz="1600" b="1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ACCOUNT EU LOGIN (EX ECAS)</a:t>
          </a:r>
          <a:endParaRPr lang="it-IT" sz="1600" b="1" dirty="0">
            <a:solidFill>
              <a:srgbClr val="003374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CF2311-DDAE-4DA4-B41D-F79517B4641F}" type="parTrans" cxnId="{24851C78-8915-4901-A744-2A8671F5486A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C5BE12-D213-4D3E-BE1C-06CCD082BCDA}" type="sibTrans" cxnId="{24851C78-8915-4901-A744-2A8671F5486A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57B10E-E333-4D27-874B-21D2B2C01CD1}">
      <dgm:prSet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sz="2000" b="1" dirty="0" smtClean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3</a:t>
          </a:r>
        </a:p>
        <a:p>
          <a:r>
            <a:rPr lang="it-IT" sz="1600" b="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OTTENERE </a:t>
          </a:r>
          <a:r>
            <a:rPr lang="it-IT" sz="1600" b="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IL </a:t>
          </a:r>
          <a:r>
            <a:rPr lang="it-IT" sz="1600" b="1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PARTICIPANT IDENTIFICATION CODE </a:t>
          </a:r>
          <a:r>
            <a:rPr lang="it-IT" sz="1600" b="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- </a:t>
          </a:r>
          <a:r>
            <a:rPr lang="it-IT" sz="1600" b="1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PIC </a:t>
          </a:r>
          <a:endParaRPr lang="it-IT" sz="1600" b="1" dirty="0">
            <a:solidFill>
              <a:srgbClr val="003374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0729DC-23F6-491A-B313-DFE5244A4FCD}" type="parTrans" cxnId="{9ECFAD84-1119-46C2-8626-802CB571D679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810A58-41A8-400A-8814-D31F3612ECA6}" type="sibTrans" cxnId="{9ECFAD84-1119-46C2-8626-802CB571D679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A04504-C050-4351-8DB0-13D631DA09EA}">
      <dgm:prSet phldrT="[Testo]"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sz="2000" b="1" dirty="0" smtClean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</a:t>
          </a:r>
        </a:p>
        <a:p>
          <a:r>
            <a:rPr lang="it-IT" sz="1600" b="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ACCEDERE </a:t>
          </a:r>
          <a:r>
            <a:rPr lang="it-IT" sz="1600" b="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ALL’UNIQUE REGISTRATION FACILITY - </a:t>
          </a:r>
          <a:r>
            <a:rPr lang="it-IT" sz="1600" b="1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URF</a:t>
          </a:r>
        </a:p>
      </dgm:t>
    </dgm:pt>
    <dgm:pt modelId="{C08D7964-CFBD-4613-8526-0CEA8195D09E}" type="parTrans" cxnId="{3F78DBFB-DF41-43E8-AA80-64BDEBB1674B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24FDA1-8ABB-4CFF-BCDC-F4F4FEA42971}" type="sibTrans" cxnId="{3F78DBFB-DF41-43E8-AA80-64BDEBB1674B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DF712A-BB6E-4D42-8E0A-CB8F657D2E71}">
      <dgm:prSet custT="1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t-IT" sz="20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</a:p>
        <a:p>
          <a:r>
            <a:rPr lang="it-IT" sz="1500" b="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COMPILARE IL</a:t>
          </a:r>
          <a:r>
            <a:rPr lang="it-IT" sz="1500" b="1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WEB-FORM KA202</a:t>
          </a:r>
          <a:endParaRPr lang="it-IT" sz="1500" b="0" dirty="0">
            <a:solidFill>
              <a:srgbClr val="003374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A35113-D9BA-455E-8957-02690C0BCDAD}" type="sibTrans" cxnId="{BA8A5D75-BDEF-486B-84B4-698C3C7C420F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7AF67C-C867-4471-B8B5-60E5280B175F}" type="parTrans" cxnId="{BA8A5D75-BDEF-486B-84B4-698C3C7C420F}">
      <dgm:prSet/>
      <dgm:spPr/>
      <dgm:t>
        <a:bodyPr/>
        <a:lstStyle/>
        <a:p>
          <a:endParaRPr lang="it-IT" sz="14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D943A81-01E1-471B-B945-83B56CD38A36}" type="pres">
      <dgm:prSet presAssocID="{2F09F19D-9ACE-4448-A5D6-9D78F1D1BA0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7A442A4-D7E0-4D90-B65C-862495B6B942}" type="pres">
      <dgm:prSet presAssocID="{2F09F19D-9ACE-4448-A5D6-9D78F1D1BA02}" presName="arrow" presStyleLbl="bgShp" presStyleIdx="0" presStyleCnt="1" custLinFactNeighborX="6" custLinFactNeighborY="1042"/>
      <dgm:spPr>
        <a:solidFill>
          <a:schemeClr val="accent6">
            <a:lumMod val="20000"/>
            <a:lumOff val="80000"/>
          </a:schemeClr>
        </a:solid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it-IT"/>
        </a:p>
      </dgm:t>
    </dgm:pt>
    <dgm:pt modelId="{1E981695-F7C7-4DED-A072-8608088CC264}" type="pres">
      <dgm:prSet presAssocID="{2F09F19D-9ACE-4448-A5D6-9D78F1D1BA02}" presName="linearProcess" presStyleCnt="0"/>
      <dgm:spPr/>
    </dgm:pt>
    <dgm:pt modelId="{6AC099D9-1A40-4EF4-A13A-6CA2DD85E02A}" type="pres">
      <dgm:prSet presAssocID="{8ED2DA00-73DC-4367-9333-A435481F49E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6E70A8-D976-4CA1-B010-437682D038BF}" type="pres">
      <dgm:prSet presAssocID="{F1C5BE12-D213-4D3E-BE1C-06CCD082BCDA}" presName="sibTrans" presStyleCnt="0"/>
      <dgm:spPr/>
    </dgm:pt>
    <dgm:pt modelId="{A41A15EA-8985-4F05-B3BB-DA779445373A}" type="pres">
      <dgm:prSet presAssocID="{2DA04504-C050-4351-8DB0-13D631DA09E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6B631D-AD59-4A3E-A0A0-8C3E9CA688E8}" type="pres">
      <dgm:prSet presAssocID="{CA24FDA1-8ABB-4CFF-BCDC-F4F4FEA42971}" presName="sibTrans" presStyleCnt="0"/>
      <dgm:spPr/>
    </dgm:pt>
    <dgm:pt modelId="{ED197609-985B-4D3E-B137-3DC00BB8BDCA}" type="pres">
      <dgm:prSet presAssocID="{0157B10E-E333-4D27-874B-21D2B2C01CD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52D5BE-C37E-4265-9094-3E3D424CD41E}" type="pres">
      <dgm:prSet presAssocID="{F5810A58-41A8-400A-8814-D31F3612ECA6}" presName="sibTrans" presStyleCnt="0"/>
      <dgm:spPr/>
    </dgm:pt>
    <dgm:pt modelId="{2837C757-F047-4533-B357-131CB82BCBC4}" type="pres">
      <dgm:prSet presAssocID="{6ADF712A-BB6E-4D42-8E0A-CB8F657D2E71}" presName="textNode" presStyleLbl="node1" presStyleIdx="3" presStyleCnt="4" custLinFactNeighborX="55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B6906E5-943A-422D-86E9-8BFF35BDF5F4}" type="presOf" srcId="{2F09F19D-9ACE-4448-A5D6-9D78F1D1BA02}" destId="{DD943A81-01E1-471B-B945-83B56CD38A36}" srcOrd="0" destOrd="0" presId="urn:microsoft.com/office/officeart/2005/8/layout/hProcess9"/>
    <dgm:cxn modelId="{3F78DBFB-DF41-43E8-AA80-64BDEBB1674B}" srcId="{2F09F19D-9ACE-4448-A5D6-9D78F1D1BA02}" destId="{2DA04504-C050-4351-8DB0-13D631DA09EA}" srcOrd="1" destOrd="0" parTransId="{C08D7964-CFBD-4613-8526-0CEA8195D09E}" sibTransId="{CA24FDA1-8ABB-4CFF-BCDC-F4F4FEA42971}"/>
    <dgm:cxn modelId="{24851C78-8915-4901-A744-2A8671F5486A}" srcId="{2F09F19D-9ACE-4448-A5D6-9D78F1D1BA02}" destId="{8ED2DA00-73DC-4367-9333-A435481F49E0}" srcOrd="0" destOrd="0" parTransId="{2FCF2311-DDAE-4DA4-B41D-F79517B4641F}" sibTransId="{F1C5BE12-D213-4D3E-BE1C-06CCD082BCDA}"/>
    <dgm:cxn modelId="{E65E2C3B-27E4-4305-8E6F-21B47F6494DE}" type="presOf" srcId="{8ED2DA00-73DC-4367-9333-A435481F49E0}" destId="{6AC099D9-1A40-4EF4-A13A-6CA2DD85E02A}" srcOrd="0" destOrd="0" presId="urn:microsoft.com/office/officeart/2005/8/layout/hProcess9"/>
    <dgm:cxn modelId="{6C5BEEAC-BCC1-4511-A65D-7C0ACD390D94}" type="presOf" srcId="{0157B10E-E333-4D27-874B-21D2B2C01CD1}" destId="{ED197609-985B-4D3E-B137-3DC00BB8BDCA}" srcOrd="0" destOrd="0" presId="urn:microsoft.com/office/officeart/2005/8/layout/hProcess9"/>
    <dgm:cxn modelId="{50710457-BC16-4CA0-B3C3-E2ECF8E84F59}" type="presOf" srcId="{2DA04504-C050-4351-8DB0-13D631DA09EA}" destId="{A41A15EA-8985-4F05-B3BB-DA779445373A}" srcOrd="0" destOrd="0" presId="urn:microsoft.com/office/officeart/2005/8/layout/hProcess9"/>
    <dgm:cxn modelId="{BA8A5D75-BDEF-486B-84B4-698C3C7C420F}" srcId="{2F09F19D-9ACE-4448-A5D6-9D78F1D1BA02}" destId="{6ADF712A-BB6E-4D42-8E0A-CB8F657D2E71}" srcOrd="3" destOrd="0" parTransId="{B87AF67C-C867-4471-B8B5-60E5280B175F}" sibTransId="{48A35113-D9BA-455E-8957-02690C0BCDAD}"/>
    <dgm:cxn modelId="{07444B8A-D1FB-4791-9FCD-F4E63D305E2C}" type="presOf" srcId="{6ADF712A-BB6E-4D42-8E0A-CB8F657D2E71}" destId="{2837C757-F047-4533-B357-131CB82BCBC4}" srcOrd="0" destOrd="0" presId="urn:microsoft.com/office/officeart/2005/8/layout/hProcess9"/>
    <dgm:cxn modelId="{9ECFAD84-1119-46C2-8626-802CB571D679}" srcId="{2F09F19D-9ACE-4448-A5D6-9D78F1D1BA02}" destId="{0157B10E-E333-4D27-874B-21D2B2C01CD1}" srcOrd="2" destOrd="0" parTransId="{CC0729DC-23F6-491A-B313-DFE5244A4FCD}" sibTransId="{F5810A58-41A8-400A-8814-D31F3612ECA6}"/>
    <dgm:cxn modelId="{60420BC4-5367-4E73-BE49-0F3ED2285B5C}" type="presParOf" srcId="{DD943A81-01E1-471B-B945-83B56CD38A36}" destId="{77A442A4-D7E0-4D90-B65C-862495B6B942}" srcOrd="0" destOrd="0" presId="urn:microsoft.com/office/officeart/2005/8/layout/hProcess9"/>
    <dgm:cxn modelId="{8BCAAA14-BB9B-43B9-99D6-7B061032E5DD}" type="presParOf" srcId="{DD943A81-01E1-471B-B945-83B56CD38A36}" destId="{1E981695-F7C7-4DED-A072-8608088CC264}" srcOrd="1" destOrd="0" presId="urn:microsoft.com/office/officeart/2005/8/layout/hProcess9"/>
    <dgm:cxn modelId="{97A1E122-EDC1-44EE-9A09-817B90D56DF6}" type="presParOf" srcId="{1E981695-F7C7-4DED-A072-8608088CC264}" destId="{6AC099D9-1A40-4EF4-A13A-6CA2DD85E02A}" srcOrd="0" destOrd="0" presId="urn:microsoft.com/office/officeart/2005/8/layout/hProcess9"/>
    <dgm:cxn modelId="{717CBB27-2467-4DCB-9B81-B5288FF38E12}" type="presParOf" srcId="{1E981695-F7C7-4DED-A072-8608088CC264}" destId="{D76E70A8-D976-4CA1-B010-437682D038BF}" srcOrd="1" destOrd="0" presId="urn:microsoft.com/office/officeart/2005/8/layout/hProcess9"/>
    <dgm:cxn modelId="{87243133-23FE-4ACA-9133-16C0F55BFAE3}" type="presParOf" srcId="{1E981695-F7C7-4DED-A072-8608088CC264}" destId="{A41A15EA-8985-4F05-B3BB-DA779445373A}" srcOrd="2" destOrd="0" presId="urn:microsoft.com/office/officeart/2005/8/layout/hProcess9"/>
    <dgm:cxn modelId="{C1E0959C-D9F5-49C4-B6D2-459CD4564BD0}" type="presParOf" srcId="{1E981695-F7C7-4DED-A072-8608088CC264}" destId="{D66B631D-AD59-4A3E-A0A0-8C3E9CA688E8}" srcOrd="3" destOrd="0" presId="urn:microsoft.com/office/officeart/2005/8/layout/hProcess9"/>
    <dgm:cxn modelId="{CF8F9D25-BB59-493A-816A-E6FBF2DCFAC2}" type="presParOf" srcId="{1E981695-F7C7-4DED-A072-8608088CC264}" destId="{ED197609-985B-4D3E-B137-3DC00BB8BDCA}" srcOrd="4" destOrd="0" presId="urn:microsoft.com/office/officeart/2005/8/layout/hProcess9"/>
    <dgm:cxn modelId="{D2A0E030-6676-4355-8591-57E371D81F4E}" type="presParOf" srcId="{1E981695-F7C7-4DED-A072-8608088CC264}" destId="{7852D5BE-C37E-4265-9094-3E3D424CD41E}" srcOrd="5" destOrd="0" presId="urn:microsoft.com/office/officeart/2005/8/layout/hProcess9"/>
    <dgm:cxn modelId="{FC967C9F-7A02-4437-9A2A-C66FA7C2AD3E}" type="presParOf" srcId="{1E981695-F7C7-4DED-A072-8608088CC264}" destId="{2837C757-F047-4533-B357-131CB82BCBC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44525-222A-4527-97FA-4A988C7653CE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4D78117A-DF6C-41D1-B3B3-5904112FF04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it-IT" sz="1900" b="1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Organismi pubblici/privati appartenenti a uno dei Paesi del Programma</a:t>
          </a:r>
          <a:endParaRPr lang="it-IT" sz="1900" b="1" dirty="0">
            <a:solidFill>
              <a:srgbClr val="003374"/>
            </a:solidFill>
            <a:effectLst/>
            <a:latin typeface="Cambria" panose="02040503050406030204" pitchFamily="18" charset="0"/>
          </a:endParaRPr>
        </a:p>
      </dgm:t>
    </dgm:pt>
    <dgm:pt modelId="{96AF0499-35C5-478D-B031-A926EA5D9E72}" type="parTrans" cxnId="{77F59997-02B1-4A51-BACA-3C47B0B569A8}">
      <dgm:prSet/>
      <dgm:spPr/>
      <dgm:t>
        <a:bodyPr/>
        <a:lstStyle/>
        <a:p>
          <a:endParaRPr lang="it-IT"/>
        </a:p>
      </dgm:t>
    </dgm:pt>
    <dgm:pt modelId="{3C84AA5F-FDDB-4170-B1F0-3F96507CB737}" type="sibTrans" cxnId="{77F59997-02B1-4A51-BACA-3C47B0B569A8}">
      <dgm:prSet/>
      <dgm:spPr/>
      <dgm:t>
        <a:bodyPr/>
        <a:lstStyle/>
        <a:p>
          <a:endParaRPr lang="it-IT"/>
        </a:p>
      </dgm:t>
    </dgm:pt>
    <dgm:pt modelId="{3310E774-2C06-4408-89EA-ED97E3D9F809}" type="pres">
      <dgm:prSet presAssocID="{D6644525-222A-4527-97FA-4A988C765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DC7119C-4796-4823-8A6D-91095A0FC84A}" type="pres">
      <dgm:prSet presAssocID="{4D78117A-DF6C-41D1-B3B3-5904112FF049}" presName="parentText" presStyleLbl="node1" presStyleIdx="0" presStyleCnt="1" custScaleX="100000" custScaleY="240976" custLinFactNeighborY="-771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F59997-02B1-4A51-BACA-3C47B0B569A8}" srcId="{D6644525-222A-4527-97FA-4A988C7653CE}" destId="{4D78117A-DF6C-41D1-B3B3-5904112FF049}" srcOrd="0" destOrd="0" parTransId="{96AF0499-35C5-478D-B031-A926EA5D9E72}" sibTransId="{3C84AA5F-FDDB-4170-B1F0-3F96507CB737}"/>
    <dgm:cxn modelId="{4130DB32-E354-4B76-A45D-F925771B8A6B}" type="presOf" srcId="{4D78117A-DF6C-41D1-B3B3-5904112FF049}" destId="{BDC7119C-4796-4823-8A6D-91095A0FC84A}" srcOrd="0" destOrd="0" presId="urn:microsoft.com/office/officeart/2005/8/layout/vList2"/>
    <dgm:cxn modelId="{48CDA7C0-1B40-465F-A3B9-131CA88B0F5D}" type="presOf" srcId="{D6644525-222A-4527-97FA-4A988C7653CE}" destId="{3310E774-2C06-4408-89EA-ED97E3D9F809}" srcOrd="0" destOrd="0" presId="urn:microsoft.com/office/officeart/2005/8/layout/vList2"/>
    <dgm:cxn modelId="{380BD9A4-9E92-4026-87BC-88064FA11B65}" type="presParOf" srcId="{3310E774-2C06-4408-89EA-ED97E3D9F809}" destId="{BDC7119C-4796-4823-8A6D-91095A0FC8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91F5DA-78DD-472C-AAD3-EDE13B4B769F}" type="doc">
      <dgm:prSet loTypeId="urn:microsoft.com/office/officeart/2005/8/layout/hProcess10#2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23B29C91-2165-452E-98AC-1240B48582AF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r="100000" b="100000"/>
          </a:path>
        </a:gradFill>
      </dgm:spPr>
      <dgm:t>
        <a:bodyPr/>
        <a:lstStyle/>
        <a:p>
          <a:pPr marL="180975" indent="-180975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marL="180975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dirty="0" smtClean="0">
              <a:solidFill>
                <a:srgbClr val="003374"/>
              </a:solidFill>
              <a:latin typeface="Cambria" panose="02040503050406030204" pitchFamily="18" charset="0"/>
            </a:rPr>
            <a:t>- La candidatura verrà presentata </a:t>
          </a:r>
          <a:r>
            <a:rPr lang="it-IT" altLang="en-US" sz="2000" b="1" dirty="0" smtClean="0">
              <a:solidFill>
                <a:srgbClr val="003374"/>
              </a:solidFill>
              <a:latin typeface="Cambria" panose="02040503050406030204" pitchFamily="18" charset="0"/>
            </a:rPr>
            <a:t>solo dall’</a:t>
          </a:r>
          <a:r>
            <a:rPr lang="it-IT" altLang="en-US" sz="2000" b="1" i="1" dirty="0" err="1" smtClean="0">
              <a:solidFill>
                <a:srgbClr val="003374"/>
              </a:solidFill>
              <a:latin typeface="Cambria" panose="02040503050406030204" pitchFamily="18" charset="0"/>
            </a:rPr>
            <a:t>applicant</a:t>
          </a:r>
          <a:r>
            <a:rPr lang="it-IT" altLang="en-US" sz="2000" i="1" dirty="0" smtClean="0">
              <a:solidFill>
                <a:srgbClr val="003374"/>
              </a:solidFill>
              <a:latin typeface="Cambria" panose="02040503050406030204" pitchFamily="18" charset="0"/>
            </a:rPr>
            <a:t>  </a:t>
          </a:r>
        </a:p>
        <a:p>
          <a:pPr marL="180975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i="1" dirty="0" smtClean="0">
              <a:solidFill>
                <a:srgbClr val="003374"/>
              </a:solidFill>
              <a:latin typeface="Cambria" panose="02040503050406030204" pitchFamily="18" charset="0"/>
            </a:rPr>
            <a:t>   </a:t>
          </a:r>
          <a:r>
            <a:rPr lang="it-IT" altLang="en-US" sz="2000" dirty="0" smtClean="0">
              <a:solidFill>
                <a:srgbClr val="003374"/>
              </a:solidFill>
              <a:latin typeface="Cambria" panose="02040503050406030204" pitchFamily="18" charset="0"/>
            </a:rPr>
            <a:t>all’Agenzia Nazionale del Paese di appartenenza</a:t>
          </a:r>
        </a:p>
        <a:p>
          <a:pPr marL="180975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marL="176213" indent="-176213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dirty="0" smtClean="0">
              <a:solidFill>
                <a:srgbClr val="003374"/>
              </a:solidFill>
              <a:latin typeface="Cambria" panose="02040503050406030204" pitchFamily="18" charset="0"/>
            </a:rPr>
            <a:t>- Gli organismi partner </a:t>
          </a:r>
          <a:r>
            <a:rPr lang="it-IT" altLang="en-US" sz="2000" b="1" dirty="0" smtClean="0">
              <a:solidFill>
                <a:srgbClr val="003374"/>
              </a:solidFill>
              <a:latin typeface="Cambria" panose="02040503050406030204" pitchFamily="18" charset="0"/>
            </a:rPr>
            <a:t>non devono inviare la</a:t>
          </a:r>
        </a:p>
        <a:p>
          <a:pPr marL="176213" indent="-176213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b="1" dirty="0" smtClean="0">
              <a:solidFill>
                <a:srgbClr val="003374"/>
              </a:solidFill>
              <a:latin typeface="Cambria" panose="02040503050406030204" pitchFamily="18" charset="0"/>
            </a:rPr>
            <a:t>  candidatura</a:t>
          </a:r>
          <a:r>
            <a:rPr lang="it-IT" altLang="en-US" sz="2000" dirty="0" smtClean="0">
              <a:solidFill>
                <a:srgbClr val="003374"/>
              </a:solidFill>
              <a:latin typeface="Cambria" panose="02040503050406030204" pitchFamily="18" charset="0"/>
            </a:rPr>
            <a:t> alla propria Agenzia</a:t>
          </a:r>
        </a:p>
        <a:p>
          <a:pPr marL="180975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marL="180975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it-IT" altLang="en-US" sz="2000" dirty="0" smtClean="0">
              <a:solidFill>
                <a:srgbClr val="003374"/>
              </a:solidFill>
              <a:latin typeface="Cambria" panose="02040503050406030204" pitchFamily="18" charset="0"/>
            </a:rPr>
            <a:t>- </a:t>
          </a:r>
          <a:r>
            <a:rPr lang="it-IT" altLang="en-US" sz="2000" u="sng" dirty="0" smtClean="0">
              <a:solidFill>
                <a:srgbClr val="003374"/>
              </a:solidFill>
              <a:latin typeface="Cambria" panose="02040503050406030204" pitchFamily="18" charset="0"/>
            </a:rPr>
            <a:t>Lo stesso partenariato</a:t>
          </a:r>
          <a:r>
            <a:rPr lang="it-IT" altLang="en-US" sz="2000" dirty="0" smtClean="0">
              <a:solidFill>
                <a:srgbClr val="003374"/>
              </a:solidFill>
              <a:latin typeface="Cambria" panose="02040503050406030204" pitchFamily="18" charset="0"/>
            </a:rPr>
            <a:t> può presentare </a:t>
          </a:r>
          <a:r>
            <a:rPr lang="it-IT" altLang="en-US" sz="2000" b="1" u="none" dirty="0" smtClean="0">
              <a:solidFill>
                <a:srgbClr val="003374"/>
              </a:solidFill>
              <a:latin typeface="Cambria" panose="02040503050406030204" pitchFamily="18" charset="0"/>
            </a:rPr>
            <a:t>solo una </a:t>
          </a:r>
        </a:p>
        <a:p>
          <a:pPr marL="180975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it-IT" altLang="en-US" sz="2000" b="1" u="none" dirty="0" smtClean="0">
              <a:solidFill>
                <a:srgbClr val="003374"/>
              </a:solidFill>
              <a:latin typeface="Cambria" panose="02040503050406030204" pitchFamily="18" charset="0"/>
            </a:rPr>
            <a:t>  candidatura</a:t>
          </a:r>
          <a:r>
            <a:rPr lang="it-IT" altLang="en-US" sz="2000" u="none" dirty="0" smtClean="0">
              <a:solidFill>
                <a:srgbClr val="003374"/>
              </a:solidFill>
              <a:latin typeface="Cambria" panose="02040503050406030204" pitchFamily="18" charset="0"/>
            </a:rPr>
            <a:t> e </a:t>
          </a:r>
          <a:r>
            <a:rPr lang="it-IT" altLang="en-US" sz="2000" b="1" u="none" dirty="0" smtClean="0">
              <a:solidFill>
                <a:srgbClr val="003374"/>
              </a:solidFill>
              <a:latin typeface="Cambria" panose="02040503050406030204" pitchFamily="18" charset="0"/>
            </a:rPr>
            <a:t>soltanto a un’Agenzia nazionale</a:t>
          </a:r>
          <a:endParaRPr lang="it-IT" sz="2000" b="1" u="none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u="sng" dirty="0" smtClean="0">
            <a:solidFill>
              <a:srgbClr val="003374"/>
            </a:solidFill>
            <a:latin typeface="Cambria" panose="02040503050406030204" pitchFamily="18" charset="0"/>
          </a:endParaRPr>
        </a:p>
      </dgm:t>
    </dgm:pt>
    <dgm:pt modelId="{7FFE48BE-6071-4F6D-AB32-0606835F43EC}" type="parTrans" cxnId="{9429C758-F504-43C3-97CB-03333E2DABBA}">
      <dgm:prSet/>
      <dgm:spPr/>
      <dgm:t>
        <a:bodyPr/>
        <a:lstStyle/>
        <a:p>
          <a:endParaRPr lang="it-IT">
            <a:solidFill>
              <a:srgbClr val="003374"/>
            </a:solidFill>
          </a:endParaRPr>
        </a:p>
      </dgm:t>
    </dgm:pt>
    <dgm:pt modelId="{32D81514-F6A8-4ECD-9687-DE6641841228}" type="sibTrans" cxnId="{9429C758-F504-43C3-97CB-03333E2DABBA}">
      <dgm:prSet/>
      <dgm:spPr/>
      <dgm:t>
        <a:bodyPr/>
        <a:lstStyle/>
        <a:p>
          <a:endParaRPr lang="it-IT">
            <a:solidFill>
              <a:srgbClr val="003374"/>
            </a:solidFill>
          </a:endParaRPr>
        </a:p>
      </dgm:t>
    </dgm:pt>
    <dgm:pt modelId="{35E5466D-7F1C-4CCB-B81A-61AFF6291CA3}" type="pres">
      <dgm:prSet presAssocID="{FB91F5DA-78DD-472C-AAD3-EDE13B4B76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C31B3C-7BC7-4214-937B-9B99977D138C}" type="pres">
      <dgm:prSet presAssocID="{23B29C91-2165-452E-98AC-1240B48582AF}" presName="composite" presStyleCnt="0"/>
      <dgm:spPr/>
    </dgm:pt>
    <dgm:pt modelId="{4E193E3C-5353-4EAC-85D4-D5952B7B4984}" type="pres">
      <dgm:prSet presAssocID="{23B29C91-2165-452E-98AC-1240B48582AF}" presName="imagSh" presStyleLbl="bgImgPlace1" presStyleIdx="0" presStyleCnt="1" custScaleX="137670" custScaleY="160000" custLinFactNeighborX="-1329" custLinFactNeighborY="10116"/>
      <dgm:spPr>
        <a:gradFill flip="none" rotWithShape="1">
          <a:gsLst>
            <a:gs pos="2000">
              <a:schemeClr val="accent1">
                <a:lumMod val="75000"/>
              </a:schemeClr>
            </a:gs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r="100000" b="100000"/>
          </a:path>
          <a:tileRect l="-100000" t="-100000"/>
        </a:gradFill>
      </dgm:spPr>
      <dgm:t>
        <a:bodyPr/>
        <a:lstStyle/>
        <a:p>
          <a:endParaRPr lang="it-IT"/>
        </a:p>
      </dgm:t>
    </dgm:pt>
    <dgm:pt modelId="{25AE0E95-640F-4AB3-AE1A-C5DC92562ED2}" type="pres">
      <dgm:prSet presAssocID="{23B29C91-2165-452E-98AC-1240B48582AF}" presName="txNode" presStyleLbl="node1" presStyleIdx="0" presStyleCnt="1" custScaleX="110086" custScaleY="160000" custLinFactNeighborX="-18755" custLinFactNeighborY="-363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344CC7-161A-4DB3-9D1F-A1C7BBBF0407}" type="presOf" srcId="{23B29C91-2165-452E-98AC-1240B48582AF}" destId="{25AE0E95-640F-4AB3-AE1A-C5DC92562ED2}" srcOrd="0" destOrd="0" presId="urn:microsoft.com/office/officeart/2005/8/layout/hProcess10#2"/>
    <dgm:cxn modelId="{9429C758-F504-43C3-97CB-03333E2DABBA}" srcId="{FB91F5DA-78DD-472C-AAD3-EDE13B4B769F}" destId="{23B29C91-2165-452E-98AC-1240B48582AF}" srcOrd="0" destOrd="0" parTransId="{7FFE48BE-6071-4F6D-AB32-0606835F43EC}" sibTransId="{32D81514-F6A8-4ECD-9687-DE6641841228}"/>
    <dgm:cxn modelId="{56C98F68-9258-49D9-92A1-01D708B103A3}" type="presOf" srcId="{FB91F5DA-78DD-472C-AAD3-EDE13B4B769F}" destId="{35E5466D-7F1C-4CCB-B81A-61AFF6291CA3}" srcOrd="0" destOrd="0" presId="urn:microsoft.com/office/officeart/2005/8/layout/hProcess10#2"/>
    <dgm:cxn modelId="{07E01071-0123-4D15-AA2B-C48655A29205}" type="presParOf" srcId="{35E5466D-7F1C-4CCB-B81A-61AFF6291CA3}" destId="{17C31B3C-7BC7-4214-937B-9B99977D138C}" srcOrd="0" destOrd="0" presId="urn:microsoft.com/office/officeart/2005/8/layout/hProcess10#2"/>
    <dgm:cxn modelId="{1584B12A-06C7-465A-BE24-9B9A71C9B496}" type="presParOf" srcId="{17C31B3C-7BC7-4214-937B-9B99977D138C}" destId="{4E193E3C-5353-4EAC-85D4-D5952B7B4984}" srcOrd="0" destOrd="0" presId="urn:microsoft.com/office/officeart/2005/8/layout/hProcess10#2"/>
    <dgm:cxn modelId="{BC129984-3DFE-477C-AD5F-442AE43D64DE}" type="presParOf" srcId="{17C31B3C-7BC7-4214-937B-9B99977D138C}" destId="{25AE0E95-640F-4AB3-AE1A-C5DC92562ED2}" srcOrd="1" destOrd="0" presId="urn:microsoft.com/office/officeart/2005/8/layout/hProcess10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D9AF9-D681-4546-AEFF-7ACF9D16284F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0F02C0E6-55D6-4548-965C-9D30EE196E81}">
      <dgm:prSet custT="1"/>
      <dgm:spPr/>
      <dgm:t>
        <a:bodyPr/>
        <a:lstStyle/>
        <a:p>
          <a:pPr marL="0" indent="0" algn="just" rtl="0"/>
          <a:endParaRPr lang="it-IT" sz="500" b="1" dirty="0" smtClean="0">
            <a:solidFill>
              <a:srgbClr val="FF3300"/>
            </a:solidFill>
            <a:effectLst/>
            <a:latin typeface="Cambria" panose="02040503050406030204" pitchFamily="18" charset="0"/>
          </a:endParaRPr>
        </a:p>
        <a:p>
          <a:pPr marL="0" indent="0" algn="ctr" rtl="0"/>
          <a:r>
            <a:rPr lang="it-IT" sz="2400" b="1" i="1" u="sng" dirty="0" smtClean="0">
              <a:solidFill>
                <a:srgbClr val="FF0000"/>
              </a:solidFill>
              <a:effectLst/>
              <a:latin typeface="Cambria" panose="02040503050406030204" pitchFamily="18" charset="0"/>
            </a:rPr>
            <a:t>Orizzontali</a:t>
          </a:r>
        </a:p>
        <a:p>
          <a:pPr marL="0" indent="0" algn="just" rtl="0"/>
          <a:r>
            <a:rPr lang="it-IT" sz="2200" b="1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2. Inclusione sociale</a:t>
          </a:r>
        </a:p>
        <a:p>
          <a:pPr marL="0" indent="0" algn="just" rtl="0"/>
          <a:r>
            <a:rPr lang="it-IT" sz="2200" b="1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4. Supporto agli educatori</a:t>
          </a:r>
        </a:p>
        <a:p>
          <a:pPr marL="273050" indent="-273050" algn="just" rtl="0">
            <a:tabLst/>
          </a:pPr>
          <a:r>
            <a:rPr lang="it-IT" sz="2200" b="1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5. </a:t>
          </a:r>
          <a:r>
            <a:rPr lang="it-IT" sz="2000" b="1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Trasparenza e riconoscimento delle competenze e delle qualifiche</a:t>
          </a:r>
          <a:endParaRPr lang="it-IT" sz="2200" b="1" dirty="0" smtClean="0">
            <a:solidFill>
              <a:srgbClr val="003374"/>
            </a:solidFill>
            <a:effectLst/>
            <a:latin typeface="Cambria" panose="02040503050406030204" pitchFamily="18" charset="0"/>
          </a:endParaRPr>
        </a:p>
        <a:p>
          <a:pPr marL="273050" indent="-273050" algn="just" rtl="0">
            <a:tabLst/>
          </a:pPr>
          <a:endParaRPr lang="it-IT" sz="2200" b="1" dirty="0" smtClean="0">
            <a:solidFill>
              <a:srgbClr val="FF3300"/>
            </a:solidFill>
            <a:effectLst/>
            <a:latin typeface="Cambria" panose="02040503050406030204" pitchFamily="18" charset="0"/>
          </a:endParaRPr>
        </a:p>
        <a:p>
          <a:pPr marL="0" indent="0" algn="just" rtl="0"/>
          <a:endParaRPr lang="it-IT" sz="16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6618A24C-137A-4893-869F-B93434317DED}" type="parTrans" cxnId="{8CEA16AF-D8D9-4C4E-9380-4BA406C19821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008D8E51-DEC8-4AAB-B7E3-901DA3F40BA8}" type="sibTrans" cxnId="{8CEA16AF-D8D9-4C4E-9380-4BA406C19821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A824F95D-4403-4B4F-AE7B-1273E9C9DDF5}">
      <dgm:prSet custT="1"/>
      <dgm:spPr/>
      <dgm:t>
        <a:bodyPr/>
        <a:lstStyle/>
        <a:p>
          <a:pPr marL="0" indent="0" algn="just" rtl="0"/>
          <a:endParaRPr lang="it-IT" sz="2200" b="1" dirty="0" smtClean="0">
            <a:solidFill>
              <a:srgbClr val="CC0066"/>
            </a:solidFill>
            <a:latin typeface="Cambria" panose="02040503050406030204" pitchFamily="18" charset="0"/>
          </a:endParaRPr>
        </a:p>
        <a:p>
          <a:pPr marL="0" indent="0" algn="ctr" rtl="0"/>
          <a:endParaRPr lang="it-IT" sz="800" b="1" i="1" u="sng" dirty="0" smtClean="0">
            <a:solidFill>
              <a:srgbClr val="CC0066"/>
            </a:solidFill>
            <a:latin typeface="Cambria" panose="02040503050406030204" pitchFamily="18" charset="0"/>
          </a:endParaRPr>
        </a:p>
        <a:p>
          <a:pPr marL="0" indent="0" algn="ctr" rtl="0"/>
          <a:r>
            <a:rPr lang="it-IT" sz="2200" b="1" i="1" u="sng" dirty="0" smtClean="0">
              <a:solidFill>
                <a:srgbClr val="CC0066"/>
              </a:solidFill>
              <a:latin typeface="Cambria" panose="02040503050406030204" pitchFamily="18" charset="0"/>
            </a:rPr>
            <a:t>Settoriali VET</a:t>
          </a:r>
        </a:p>
        <a:p>
          <a:pPr marL="0" indent="0" algn="just" rtl="0"/>
          <a:r>
            <a:rPr lang="it-IT" sz="2200" b="1" dirty="0" smtClean="0">
              <a:solidFill>
                <a:srgbClr val="003374"/>
              </a:solidFill>
              <a:latin typeface="Cambria" panose="02040503050406030204" pitchFamily="18" charset="0"/>
            </a:rPr>
            <a:t>1. Strategia di internazionalizzazione degli organismi IFP</a:t>
          </a:r>
        </a:p>
        <a:p>
          <a:pPr marL="0" indent="0" algn="just" rtl="0"/>
          <a:r>
            <a:rPr lang="it-IT" sz="2200" b="1" dirty="0" smtClean="0">
              <a:solidFill>
                <a:srgbClr val="003374"/>
              </a:solidFill>
              <a:latin typeface="Cambria" panose="02040503050406030204" pitchFamily="18" charset="0"/>
            </a:rPr>
            <a:t>2. Apprendimento basato sul lavoro in tutte le sue forme</a:t>
          </a:r>
        </a:p>
        <a:p>
          <a:pPr marL="0" indent="0" algn="just" rtl="0"/>
          <a:r>
            <a:rPr lang="it-IT" sz="2200" b="1" dirty="0" smtClean="0">
              <a:solidFill>
                <a:srgbClr val="003374"/>
              </a:solidFill>
              <a:latin typeface="Cambria" panose="02040503050406030204" pitchFamily="18" charset="0"/>
            </a:rPr>
            <a:t>4. Accesso alla formazione e alle qualifiche per tutti </a:t>
          </a:r>
        </a:p>
        <a:p>
          <a:pPr marL="0" indent="0" algn="just" rtl="0"/>
          <a:r>
            <a:rPr lang="it-IT" sz="2200" b="1" dirty="0" smtClean="0">
              <a:solidFill>
                <a:srgbClr val="003374"/>
              </a:solidFill>
              <a:latin typeface="Cambria" panose="02040503050406030204" pitchFamily="18" charset="0"/>
            </a:rPr>
            <a:t>7. Sviluppo professionale iniziale e continuo di insegnanti IFP,</a:t>
          </a:r>
        </a:p>
        <a:p>
          <a:pPr marL="0" indent="0" algn="just" rtl="0"/>
          <a:r>
            <a:rPr lang="it-IT" sz="2200" b="1" dirty="0" smtClean="0">
              <a:solidFill>
                <a:srgbClr val="003374"/>
              </a:solidFill>
              <a:latin typeface="Cambria" panose="02040503050406030204" pitchFamily="18" charset="0"/>
            </a:rPr>
            <a:t>    formatori e </a:t>
          </a:r>
          <a:r>
            <a:rPr lang="it-IT" sz="2200" b="1" dirty="0" err="1" smtClean="0">
              <a:solidFill>
                <a:srgbClr val="003374"/>
              </a:solidFill>
              <a:latin typeface="Cambria" panose="02040503050406030204" pitchFamily="18" charset="0"/>
            </a:rPr>
            <a:t>mentor</a:t>
          </a:r>
          <a:endParaRPr lang="it-IT" sz="2200" b="1" dirty="0" smtClean="0">
            <a:solidFill>
              <a:srgbClr val="003374"/>
            </a:solidFill>
            <a:latin typeface="Cambria" panose="02040503050406030204" pitchFamily="18" charset="0"/>
          </a:endParaRPr>
        </a:p>
      </dgm:t>
    </dgm:pt>
    <dgm:pt modelId="{E88A6785-3734-48D9-97D0-C090ABB6E64E}" type="parTrans" cxnId="{CC52CCE8-2245-414B-B2B6-FBD284546620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8300E33E-0507-4A67-AB3A-7D05AF4D57FC}" type="sibTrans" cxnId="{CC52CCE8-2245-414B-B2B6-FBD284546620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13A2FFEE-E7CB-487B-AC65-FA7E3CA51BEF}">
      <dgm:prSet/>
      <dgm:spPr/>
      <dgm:t>
        <a:bodyPr/>
        <a:lstStyle/>
        <a:p>
          <a:endParaRPr lang="it-IT" dirty="0">
            <a:latin typeface="Cambria" panose="02040503050406030204" pitchFamily="18" charset="0"/>
          </a:endParaRPr>
        </a:p>
      </dgm:t>
    </dgm:pt>
    <dgm:pt modelId="{576C6A4B-0A1C-4E72-8AE6-F7951139DB31}" type="parTrans" cxnId="{C778DC44-9238-4047-BE45-9A7C985862C6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C6D10FAA-656D-4168-A19F-066B74D2E2B0}" type="sibTrans" cxnId="{C778DC44-9238-4047-BE45-9A7C985862C6}">
      <dgm:prSet/>
      <dgm:spPr/>
      <dgm:t>
        <a:bodyPr/>
        <a:lstStyle/>
        <a:p>
          <a:endParaRPr lang="it-IT">
            <a:latin typeface="Cambria" panose="02040503050406030204" pitchFamily="18" charset="0"/>
          </a:endParaRPr>
        </a:p>
      </dgm:t>
    </dgm:pt>
    <dgm:pt modelId="{8D8E6698-4208-41E3-9906-B13E9AB6A069}" type="pres">
      <dgm:prSet presAssocID="{114D9AF9-D681-4546-AEFF-7ACF9D16284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5A1DEBA-8729-46AD-AA7C-788072F3875C}" type="pres">
      <dgm:prSet presAssocID="{0F02C0E6-55D6-4548-965C-9D30EE196E81}" presName="thickLine" presStyleLbl="alignNode1" presStyleIdx="0" presStyleCnt="3"/>
      <dgm:spPr/>
    </dgm:pt>
    <dgm:pt modelId="{BAD2F688-63D3-4556-A6EB-122EBD807359}" type="pres">
      <dgm:prSet presAssocID="{0F02C0E6-55D6-4548-965C-9D30EE196E81}" presName="horz1" presStyleCnt="0"/>
      <dgm:spPr/>
    </dgm:pt>
    <dgm:pt modelId="{4C58371F-7DC0-49C3-97CA-98990C2B951B}" type="pres">
      <dgm:prSet presAssocID="{0F02C0E6-55D6-4548-965C-9D30EE196E81}" presName="tx1" presStyleLbl="revTx" presStyleIdx="0" presStyleCnt="3" custScaleX="99214" custScaleY="133332" custLinFactNeighborX="-117" custLinFactNeighborY="-4551"/>
      <dgm:spPr/>
      <dgm:t>
        <a:bodyPr/>
        <a:lstStyle/>
        <a:p>
          <a:endParaRPr lang="it-IT"/>
        </a:p>
      </dgm:t>
    </dgm:pt>
    <dgm:pt modelId="{3DD933E1-54F2-469A-9918-13E379B924B2}" type="pres">
      <dgm:prSet presAssocID="{0F02C0E6-55D6-4548-965C-9D30EE196E81}" presName="vert1" presStyleCnt="0"/>
      <dgm:spPr/>
    </dgm:pt>
    <dgm:pt modelId="{B6177C09-B1A9-4600-A61D-2E4003CB34AB}" type="pres">
      <dgm:prSet presAssocID="{A824F95D-4403-4B4F-AE7B-1273E9C9DDF5}" presName="thickLine" presStyleLbl="alignNode1" presStyleIdx="1" presStyleCnt="3" custLinFactNeighborY="38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4C4F9F5-F1FF-4CB9-903F-0EDB23653504}" type="pres">
      <dgm:prSet presAssocID="{A824F95D-4403-4B4F-AE7B-1273E9C9DDF5}" presName="horz1" presStyleCnt="0"/>
      <dgm:spPr/>
    </dgm:pt>
    <dgm:pt modelId="{9B533077-81F6-44A0-8807-18B035318520}" type="pres">
      <dgm:prSet presAssocID="{A824F95D-4403-4B4F-AE7B-1273E9C9DDF5}" presName="tx1" presStyleLbl="revTx" presStyleIdx="1" presStyleCnt="3" custScaleX="100098" custScaleY="135876" custLinFactNeighborY="-33341"/>
      <dgm:spPr/>
      <dgm:t>
        <a:bodyPr/>
        <a:lstStyle/>
        <a:p>
          <a:endParaRPr lang="it-IT"/>
        </a:p>
      </dgm:t>
    </dgm:pt>
    <dgm:pt modelId="{543E1D0C-5806-4820-99C4-E76CC9D78A40}" type="pres">
      <dgm:prSet presAssocID="{A824F95D-4403-4B4F-AE7B-1273E9C9DDF5}" presName="vert1" presStyleCnt="0"/>
      <dgm:spPr/>
    </dgm:pt>
    <dgm:pt modelId="{71A80811-EFDD-4C6A-9667-08F2058C7C65}" type="pres">
      <dgm:prSet presAssocID="{13A2FFEE-E7CB-487B-AC65-FA7E3CA51BEF}" presName="thickLine" presStyleLbl="alignNode1" presStyleIdx="2" presStyleCnt="3" custLinFactNeighborY="76312"/>
      <dgm:spPr/>
    </dgm:pt>
    <dgm:pt modelId="{97C1C432-F36A-409A-B587-0CD2959D835D}" type="pres">
      <dgm:prSet presAssocID="{13A2FFEE-E7CB-487B-AC65-FA7E3CA51BEF}" presName="horz1" presStyleCnt="0"/>
      <dgm:spPr/>
    </dgm:pt>
    <dgm:pt modelId="{C911741F-F143-44D3-8ED0-E72F4B9BB331}" type="pres">
      <dgm:prSet presAssocID="{13A2FFEE-E7CB-487B-AC65-FA7E3CA51BEF}" presName="tx1" presStyleLbl="revTx" presStyleIdx="2" presStyleCnt="3"/>
      <dgm:spPr/>
      <dgm:t>
        <a:bodyPr/>
        <a:lstStyle/>
        <a:p>
          <a:endParaRPr lang="it-IT"/>
        </a:p>
      </dgm:t>
    </dgm:pt>
    <dgm:pt modelId="{8BABDF15-4595-42A0-A464-2DA133791D96}" type="pres">
      <dgm:prSet presAssocID="{13A2FFEE-E7CB-487B-AC65-FA7E3CA51BEF}" presName="vert1" presStyleCnt="0"/>
      <dgm:spPr/>
    </dgm:pt>
  </dgm:ptLst>
  <dgm:cxnLst>
    <dgm:cxn modelId="{C6DE4546-25C1-4BB1-8011-D71B657E6CC1}" type="presOf" srcId="{A824F95D-4403-4B4F-AE7B-1273E9C9DDF5}" destId="{9B533077-81F6-44A0-8807-18B035318520}" srcOrd="0" destOrd="0" presId="urn:microsoft.com/office/officeart/2008/layout/LinedList"/>
    <dgm:cxn modelId="{79310870-23FD-41C8-A4CA-6C56D18E77D2}" type="presOf" srcId="{0F02C0E6-55D6-4548-965C-9D30EE196E81}" destId="{4C58371F-7DC0-49C3-97CA-98990C2B951B}" srcOrd="0" destOrd="0" presId="urn:microsoft.com/office/officeart/2008/layout/LinedList"/>
    <dgm:cxn modelId="{C778DC44-9238-4047-BE45-9A7C985862C6}" srcId="{114D9AF9-D681-4546-AEFF-7ACF9D16284F}" destId="{13A2FFEE-E7CB-487B-AC65-FA7E3CA51BEF}" srcOrd="2" destOrd="0" parTransId="{576C6A4B-0A1C-4E72-8AE6-F7951139DB31}" sibTransId="{C6D10FAA-656D-4168-A19F-066B74D2E2B0}"/>
    <dgm:cxn modelId="{699648C1-ECC1-4043-BE1B-AE2CC15E35CC}" type="presOf" srcId="{13A2FFEE-E7CB-487B-AC65-FA7E3CA51BEF}" destId="{C911741F-F143-44D3-8ED0-E72F4B9BB331}" srcOrd="0" destOrd="0" presId="urn:microsoft.com/office/officeart/2008/layout/LinedList"/>
    <dgm:cxn modelId="{CC52CCE8-2245-414B-B2B6-FBD284546620}" srcId="{114D9AF9-D681-4546-AEFF-7ACF9D16284F}" destId="{A824F95D-4403-4B4F-AE7B-1273E9C9DDF5}" srcOrd="1" destOrd="0" parTransId="{E88A6785-3734-48D9-97D0-C090ABB6E64E}" sibTransId="{8300E33E-0507-4A67-AB3A-7D05AF4D57FC}"/>
    <dgm:cxn modelId="{8E6914E1-10BE-40BF-880F-9EB27F762B2D}" type="presOf" srcId="{114D9AF9-D681-4546-AEFF-7ACF9D16284F}" destId="{8D8E6698-4208-41E3-9906-B13E9AB6A069}" srcOrd="0" destOrd="0" presId="urn:microsoft.com/office/officeart/2008/layout/LinedList"/>
    <dgm:cxn modelId="{8CEA16AF-D8D9-4C4E-9380-4BA406C19821}" srcId="{114D9AF9-D681-4546-AEFF-7ACF9D16284F}" destId="{0F02C0E6-55D6-4548-965C-9D30EE196E81}" srcOrd="0" destOrd="0" parTransId="{6618A24C-137A-4893-869F-B93434317DED}" sibTransId="{008D8E51-DEC8-4AAB-B7E3-901DA3F40BA8}"/>
    <dgm:cxn modelId="{B8BAE3CA-3269-4BFB-903C-145115040649}" type="presParOf" srcId="{8D8E6698-4208-41E3-9906-B13E9AB6A069}" destId="{F5A1DEBA-8729-46AD-AA7C-788072F3875C}" srcOrd="0" destOrd="0" presId="urn:microsoft.com/office/officeart/2008/layout/LinedList"/>
    <dgm:cxn modelId="{69110511-B8C4-457E-8E55-4C13F9E93585}" type="presParOf" srcId="{8D8E6698-4208-41E3-9906-B13E9AB6A069}" destId="{BAD2F688-63D3-4556-A6EB-122EBD807359}" srcOrd="1" destOrd="0" presId="urn:microsoft.com/office/officeart/2008/layout/LinedList"/>
    <dgm:cxn modelId="{9BC564A6-6D66-40DA-BC63-09EE06819CBA}" type="presParOf" srcId="{BAD2F688-63D3-4556-A6EB-122EBD807359}" destId="{4C58371F-7DC0-49C3-97CA-98990C2B951B}" srcOrd="0" destOrd="0" presId="urn:microsoft.com/office/officeart/2008/layout/LinedList"/>
    <dgm:cxn modelId="{0AE28B6C-74E8-4FD9-BBF2-0271D3CC3F27}" type="presParOf" srcId="{BAD2F688-63D3-4556-A6EB-122EBD807359}" destId="{3DD933E1-54F2-469A-9918-13E379B924B2}" srcOrd="1" destOrd="0" presId="urn:microsoft.com/office/officeart/2008/layout/LinedList"/>
    <dgm:cxn modelId="{4D25E1A5-7B9E-4F07-9092-546F678C18FB}" type="presParOf" srcId="{8D8E6698-4208-41E3-9906-B13E9AB6A069}" destId="{B6177C09-B1A9-4600-A61D-2E4003CB34AB}" srcOrd="2" destOrd="0" presId="urn:microsoft.com/office/officeart/2008/layout/LinedList"/>
    <dgm:cxn modelId="{C6D51D89-E1F4-43D9-A869-5F81D3B370C5}" type="presParOf" srcId="{8D8E6698-4208-41E3-9906-B13E9AB6A069}" destId="{A4C4F9F5-F1FF-4CB9-903F-0EDB23653504}" srcOrd="3" destOrd="0" presId="urn:microsoft.com/office/officeart/2008/layout/LinedList"/>
    <dgm:cxn modelId="{2E7FC212-011B-4E0A-8D79-2A0FC5AB9206}" type="presParOf" srcId="{A4C4F9F5-F1FF-4CB9-903F-0EDB23653504}" destId="{9B533077-81F6-44A0-8807-18B035318520}" srcOrd="0" destOrd="0" presId="urn:microsoft.com/office/officeart/2008/layout/LinedList"/>
    <dgm:cxn modelId="{ACE1ABE2-9408-474C-9D4D-253E6439CD63}" type="presParOf" srcId="{A4C4F9F5-F1FF-4CB9-903F-0EDB23653504}" destId="{543E1D0C-5806-4820-99C4-E76CC9D78A40}" srcOrd="1" destOrd="0" presId="urn:microsoft.com/office/officeart/2008/layout/LinedList"/>
    <dgm:cxn modelId="{FDC08070-22D4-4825-98AB-F765A91DE56D}" type="presParOf" srcId="{8D8E6698-4208-41E3-9906-B13E9AB6A069}" destId="{71A80811-EFDD-4C6A-9667-08F2058C7C65}" srcOrd="4" destOrd="0" presId="urn:microsoft.com/office/officeart/2008/layout/LinedList"/>
    <dgm:cxn modelId="{B816E4C1-0632-4243-90F0-AAC1178E9EA6}" type="presParOf" srcId="{8D8E6698-4208-41E3-9906-B13E9AB6A069}" destId="{97C1C432-F36A-409A-B587-0CD2959D835D}" srcOrd="5" destOrd="0" presId="urn:microsoft.com/office/officeart/2008/layout/LinedList"/>
    <dgm:cxn modelId="{986B3F0A-43DA-455B-A8C1-487BDCF1DB60}" type="presParOf" srcId="{97C1C432-F36A-409A-B587-0CD2959D835D}" destId="{C911741F-F143-44D3-8ED0-E72F4B9BB331}" srcOrd="0" destOrd="0" presId="urn:microsoft.com/office/officeart/2008/layout/LinedList"/>
    <dgm:cxn modelId="{68F9F9A0-CBA0-4B85-B506-296D6170582C}" type="presParOf" srcId="{97C1C432-F36A-409A-B587-0CD2959D835D}" destId="{8BABDF15-4595-42A0-A464-2DA133791D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B8013-7B83-441B-B09D-A8CE5B4B69CC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659D68A9-F8AE-4148-B280-D232746B0C29}">
      <dgm:prSet custT="1"/>
      <dgm:spPr/>
      <dgm:t>
        <a:bodyPr/>
        <a:lstStyle/>
        <a:p>
          <a:pPr rtl="0"/>
          <a:r>
            <a:rPr lang="it-IT" sz="1800" dirty="0" smtClean="0">
              <a:latin typeface="Cambria" panose="02040503050406030204" pitchFamily="18" charset="0"/>
            </a:rPr>
            <a:t>Rilevanza del progetto rispetto a obiettivi e priorità dell’Azione</a:t>
          </a:r>
          <a:endParaRPr lang="it-IT" sz="1800" dirty="0">
            <a:latin typeface="Cambria" panose="02040503050406030204" pitchFamily="18" charset="0"/>
          </a:endParaRPr>
        </a:p>
      </dgm:t>
    </dgm:pt>
    <dgm:pt modelId="{FF30FF06-D701-4BAE-B915-DB474F60360B}" type="parTrans" cxnId="{00F7CD96-991D-4D81-8E09-853016DD98F7}">
      <dgm:prSet/>
      <dgm:spPr/>
      <dgm:t>
        <a:bodyPr/>
        <a:lstStyle/>
        <a:p>
          <a:endParaRPr lang="it-IT"/>
        </a:p>
      </dgm:t>
    </dgm:pt>
    <dgm:pt modelId="{74F79F14-F701-4F5D-9144-8ABE0F3DE046}" type="sibTrans" cxnId="{00F7CD96-991D-4D81-8E09-853016DD98F7}">
      <dgm:prSet/>
      <dgm:spPr/>
      <dgm:t>
        <a:bodyPr/>
        <a:lstStyle/>
        <a:p>
          <a:endParaRPr lang="it-IT"/>
        </a:p>
      </dgm:t>
    </dgm:pt>
    <dgm:pt modelId="{F3677081-9E54-4DF9-9D64-54C4E954AFF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kern="1200" dirty="0" smtClean="0">
              <a:latin typeface="Cambria" panose="02040503050406030204" pitchFamily="18" charset="0"/>
            </a:rPr>
            <a:t>Se la proposta progettuale ha scelto la priorità orizzontale </a:t>
          </a:r>
          <a:r>
            <a:rPr lang="it-IT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rPr>
            <a:t>Inclusione sociale</a:t>
          </a:r>
          <a:r>
            <a:rPr lang="it-IT" sz="1800" kern="1200" dirty="0" smtClean="0">
              <a:latin typeface="Cambria" panose="02040503050406030204" pitchFamily="18" charset="0"/>
            </a:rPr>
            <a:t>, sarà considerata altamente rilevante</a:t>
          </a:r>
          <a:endParaRPr lang="it-IT" sz="1800" kern="1200" dirty="0">
            <a:latin typeface="Cambria" panose="02040503050406030204" pitchFamily="18" charset="0"/>
          </a:endParaRPr>
        </a:p>
      </dgm:t>
    </dgm:pt>
    <dgm:pt modelId="{45BD8976-4807-4A0C-B692-CA8D9155D0AD}" type="parTrans" cxnId="{100B08DC-6133-462C-AD95-2079736A283F}">
      <dgm:prSet/>
      <dgm:spPr/>
      <dgm:t>
        <a:bodyPr/>
        <a:lstStyle/>
        <a:p>
          <a:endParaRPr lang="it-IT"/>
        </a:p>
      </dgm:t>
    </dgm:pt>
    <dgm:pt modelId="{BA3F8370-5317-402C-834F-EA359F6A953A}" type="sibTrans" cxnId="{100B08DC-6133-462C-AD95-2079736A283F}">
      <dgm:prSet/>
      <dgm:spPr/>
      <dgm:t>
        <a:bodyPr/>
        <a:lstStyle/>
        <a:p>
          <a:endParaRPr lang="it-IT"/>
        </a:p>
      </dgm:t>
    </dgm:pt>
    <dgm:pt modelId="{FE956FDB-D9D5-47FE-ADCD-FA7F03D3A360}">
      <dgm:prSet custT="1"/>
      <dgm:spPr/>
      <dgm:t>
        <a:bodyPr/>
        <a:lstStyle/>
        <a:p>
          <a:pPr rtl="0"/>
          <a:r>
            <a:rPr lang="it-IT" sz="1800" dirty="0" smtClean="0">
              <a:latin typeface="Cambria" panose="02040503050406030204" pitchFamily="18" charset="0"/>
            </a:rPr>
            <a:t>La proposta è basata su un’autentica e adeguata analisi dei fabbisogni </a:t>
          </a:r>
          <a:endParaRPr lang="it-IT" sz="1800" dirty="0">
            <a:latin typeface="Cambria" panose="02040503050406030204" pitchFamily="18" charset="0"/>
          </a:endParaRPr>
        </a:p>
      </dgm:t>
    </dgm:pt>
    <dgm:pt modelId="{7C7F5D16-5969-4823-8C46-6ADF076BFFBC}" type="parTrans" cxnId="{2D2C2E4B-3467-4344-BB1A-37AFBA712C46}">
      <dgm:prSet/>
      <dgm:spPr/>
      <dgm:t>
        <a:bodyPr/>
        <a:lstStyle/>
        <a:p>
          <a:endParaRPr lang="it-IT"/>
        </a:p>
      </dgm:t>
    </dgm:pt>
    <dgm:pt modelId="{32BC0496-049F-4C29-91B6-04AC107466B0}" type="sibTrans" cxnId="{2D2C2E4B-3467-4344-BB1A-37AFBA712C46}">
      <dgm:prSet/>
      <dgm:spPr/>
      <dgm:t>
        <a:bodyPr/>
        <a:lstStyle/>
        <a:p>
          <a:endParaRPr lang="it-IT"/>
        </a:p>
      </dgm:t>
    </dgm:pt>
    <dgm:pt modelId="{4131E26C-C716-4B8A-9359-161CDED4DE5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kern="1200" dirty="0" smtClean="0">
              <a:latin typeface="Cambria" panose="02040503050406030204" pitchFamily="18" charset="0"/>
            </a:rPr>
            <a:t>Se la proposta progettuale affronta una o più </a:t>
          </a:r>
          <a:r>
            <a:rPr lang="it-IT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rPr>
            <a:t>Priorità e</a:t>
          </a:r>
          <a:r>
            <a:rPr lang="it-IT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uropee di rilevanza nazionale</a:t>
          </a:r>
          <a:r>
            <a:rPr lang="it-IT" sz="1800" i="1" kern="1200" dirty="0" smtClean="0">
              <a:latin typeface="Cambria" panose="02040503050406030204" pitchFamily="18" charset="0"/>
            </a:rPr>
            <a:t>, </a:t>
          </a:r>
          <a:r>
            <a:rPr lang="it-IT" sz="1800" i="0" kern="1200" dirty="0" smtClean="0">
              <a:latin typeface="Cambria" panose="02040503050406030204" pitchFamily="18" charset="0"/>
            </a:rPr>
            <a:t>come  reso noto dall’AN, sarà </a:t>
          </a:r>
          <a:r>
            <a:rPr lang="it-IT" sz="1800" kern="1200" dirty="0" smtClean="0">
              <a:latin typeface="Cambria" panose="02040503050406030204" pitchFamily="18" charset="0"/>
            </a:rPr>
            <a:t>considerata altamente rilevante</a:t>
          </a:r>
        </a:p>
      </dgm:t>
    </dgm:pt>
    <dgm:pt modelId="{43515CA5-8EE0-4706-B983-C2E362B4EC4A}" type="parTrans" cxnId="{731BB6D7-6A5C-4237-BA69-C4D0EEDB92FA}">
      <dgm:prSet/>
      <dgm:spPr/>
      <dgm:t>
        <a:bodyPr/>
        <a:lstStyle/>
        <a:p>
          <a:endParaRPr lang="it-IT"/>
        </a:p>
      </dgm:t>
    </dgm:pt>
    <dgm:pt modelId="{416106E3-9F46-4BD4-AB35-AB8633D570C3}" type="sibTrans" cxnId="{731BB6D7-6A5C-4237-BA69-C4D0EEDB92FA}">
      <dgm:prSet/>
      <dgm:spPr/>
      <dgm:t>
        <a:bodyPr/>
        <a:lstStyle/>
        <a:p>
          <a:endParaRPr lang="it-IT"/>
        </a:p>
      </dgm:t>
    </dgm:pt>
    <dgm:pt modelId="{F75CADA1-38C0-4FA3-B194-01998F66BC35}" type="pres">
      <dgm:prSet presAssocID="{656B8013-7B83-441B-B09D-A8CE5B4B69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273C53D-0F0E-4C85-B65A-621028364B1B}" type="pres">
      <dgm:prSet presAssocID="{659D68A9-F8AE-4148-B280-D232746B0C29}" presName="parentText" presStyleLbl="node1" presStyleIdx="0" presStyleCnt="4" custScaleY="63702" custLinFactNeighborX="709" custLinFactNeighborY="-981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C299A6-35EC-40FB-A64B-A9A7FD917801}" type="pres">
      <dgm:prSet presAssocID="{74F79F14-F701-4F5D-9144-8ABE0F3DE046}" presName="spacer" presStyleCnt="0"/>
      <dgm:spPr/>
      <dgm:t>
        <a:bodyPr/>
        <a:lstStyle/>
        <a:p>
          <a:endParaRPr lang="it-IT"/>
        </a:p>
      </dgm:t>
    </dgm:pt>
    <dgm:pt modelId="{53483293-1D98-4210-BB77-E2E006F711B4}" type="pres">
      <dgm:prSet presAssocID="{FE956FDB-D9D5-47FE-ADCD-FA7F03D3A360}" presName="parentText" presStyleLbl="node1" presStyleIdx="1" presStyleCnt="4" custScaleY="55965" custLinFactY="-111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E1C82A-1004-47D6-9A2A-8802065CFF19}" type="pres">
      <dgm:prSet presAssocID="{32BC0496-049F-4C29-91B6-04AC107466B0}" presName="spacer" presStyleCnt="0"/>
      <dgm:spPr/>
      <dgm:t>
        <a:bodyPr/>
        <a:lstStyle/>
        <a:p>
          <a:endParaRPr lang="it-IT"/>
        </a:p>
      </dgm:t>
    </dgm:pt>
    <dgm:pt modelId="{31AF22BA-6541-42A0-B45B-7C0C0149ED45}" type="pres">
      <dgm:prSet presAssocID="{F3677081-9E54-4DF9-9D64-54C4E954AFFD}" presName="parentText" presStyleLbl="node1" presStyleIdx="2" presStyleCnt="4" custScaleX="100000" custScaleY="48311" custLinFactY="-176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0CDABD-E861-4BAD-8CE3-4E95F9394E96}" type="pres">
      <dgm:prSet presAssocID="{BA3F8370-5317-402C-834F-EA359F6A953A}" presName="spacer" presStyleCnt="0"/>
      <dgm:spPr/>
      <dgm:t>
        <a:bodyPr/>
        <a:lstStyle/>
        <a:p>
          <a:endParaRPr lang="it-IT"/>
        </a:p>
      </dgm:t>
    </dgm:pt>
    <dgm:pt modelId="{0452F25F-C374-4C1D-AB15-F051721B1A69}" type="pres">
      <dgm:prSet presAssocID="{4131E26C-C716-4B8A-9359-161CDED4DE55}" presName="parentText" presStyleLbl="node1" presStyleIdx="3" presStyleCnt="4" custLinFactY="-248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669B70-34E9-4B68-9EF0-876E6F1F8FF3}" type="presOf" srcId="{FE956FDB-D9D5-47FE-ADCD-FA7F03D3A360}" destId="{53483293-1D98-4210-BB77-E2E006F711B4}" srcOrd="0" destOrd="0" presId="urn:microsoft.com/office/officeart/2005/8/layout/vList2"/>
    <dgm:cxn modelId="{1024CBCC-1044-4675-8657-FA31034EFB48}" type="presOf" srcId="{659D68A9-F8AE-4148-B280-D232746B0C29}" destId="{2273C53D-0F0E-4C85-B65A-621028364B1B}" srcOrd="0" destOrd="0" presId="urn:microsoft.com/office/officeart/2005/8/layout/vList2"/>
    <dgm:cxn modelId="{2D2C2E4B-3467-4344-BB1A-37AFBA712C46}" srcId="{656B8013-7B83-441B-B09D-A8CE5B4B69CC}" destId="{FE956FDB-D9D5-47FE-ADCD-FA7F03D3A360}" srcOrd="1" destOrd="0" parTransId="{7C7F5D16-5969-4823-8C46-6ADF076BFFBC}" sibTransId="{32BC0496-049F-4C29-91B6-04AC107466B0}"/>
    <dgm:cxn modelId="{731BB6D7-6A5C-4237-BA69-C4D0EEDB92FA}" srcId="{656B8013-7B83-441B-B09D-A8CE5B4B69CC}" destId="{4131E26C-C716-4B8A-9359-161CDED4DE55}" srcOrd="3" destOrd="0" parTransId="{43515CA5-8EE0-4706-B983-C2E362B4EC4A}" sibTransId="{416106E3-9F46-4BD4-AB35-AB8633D570C3}"/>
    <dgm:cxn modelId="{5F7CB631-FD07-420D-9A0D-5CE11B5ADD91}" type="presOf" srcId="{4131E26C-C716-4B8A-9359-161CDED4DE55}" destId="{0452F25F-C374-4C1D-AB15-F051721B1A69}" srcOrd="0" destOrd="0" presId="urn:microsoft.com/office/officeart/2005/8/layout/vList2"/>
    <dgm:cxn modelId="{100B08DC-6133-462C-AD95-2079736A283F}" srcId="{656B8013-7B83-441B-B09D-A8CE5B4B69CC}" destId="{F3677081-9E54-4DF9-9D64-54C4E954AFFD}" srcOrd="2" destOrd="0" parTransId="{45BD8976-4807-4A0C-B692-CA8D9155D0AD}" sibTransId="{BA3F8370-5317-402C-834F-EA359F6A953A}"/>
    <dgm:cxn modelId="{00F7CD96-991D-4D81-8E09-853016DD98F7}" srcId="{656B8013-7B83-441B-B09D-A8CE5B4B69CC}" destId="{659D68A9-F8AE-4148-B280-D232746B0C29}" srcOrd="0" destOrd="0" parTransId="{FF30FF06-D701-4BAE-B915-DB474F60360B}" sibTransId="{74F79F14-F701-4F5D-9144-8ABE0F3DE046}"/>
    <dgm:cxn modelId="{1D28DDF3-5EF8-4E29-A1F7-604774756ED1}" type="presOf" srcId="{F3677081-9E54-4DF9-9D64-54C4E954AFFD}" destId="{31AF22BA-6541-42A0-B45B-7C0C0149ED45}" srcOrd="0" destOrd="0" presId="urn:microsoft.com/office/officeart/2005/8/layout/vList2"/>
    <dgm:cxn modelId="{2889CBB6-5090-4789-9657-F0C6E48B8286}" type="presOf" srcId="{656B8013-7B83-441B-B09D-A8CE5B4B69CC}" destId="{F75CADA1-38C0-4FA3-B194-01998F66BC35}" srcOrd="0" destOrd="0" presId="urn:microsoft.com/office/officeart/2005/8/layout/vList2"/>
    <dgm:cxn modelId="{9EF1C363-F096-423A-A8E9-3778F82058E9}" type="presParOf" srcId="{F75CADA1-38C0-4FA3-B194-01998F66BC35}" destId="{2273C53D-0F0E-4C85-B65A-621028364B1B}" srcOrd="0" destOrd="0" presId="urn:microsoft.com/office/officeart/2005/8/layout/vList2"/>
    <dgm:cxn modelId="{A1B67692-3425-4A64-BF03-9909F6B07644}" type="presParOf" srcId="{F75CADA1-38C0-4FA3-B194-01998F66BC35}" destId="{E1C299A6-35EC-40FB-A64B-A9A7FD917801}" srcOrd="1" destOrd="0" presId="urn:microsoft.com/office/officeart/2005/8/layout/vList2"/>
    <dgm:cxn modelId="{2FA6E165-9027-4925-8DEA-77A396CCAF9D}" type="presParOf" srcId="{F75CADA1-38C0-4FA3-B194-01998F66BC35}" destId="{53483293-1D98-4210-BB77-E2E006F711B4}" srcOrd="2" destOrd="0" presId="urn:microsoft.com/office/officeart/2005/8/layout/vList2"/>
    <dgm:cxn modelId="{729ADB92-BB5C-4B2B-B3E7-F8162D6F8C72}" type="presParOf" srcId="{F75CADA1-38C0-4FA3-B194-01998F66BC35}" destId="{3DE1C82A-1004-47D6-9A2A-8802065CFF19}" srcOrd="3" destOrd="0" presId="urn:microsoft.com/office/officeart/2005/8/layout/vList2"/>
    <dgm:cxn modelId="{F7E53D7E-A70A-4831-B126-F5A6BD4D9387}" type="presParOf" srcId="{F75CADA1-38C0-4FA3-B194-01998F66BC35}" destId="{31AF22BA-6541-42A0-B45B-7C0C0149ED45}" srcOrd="4" destOrd="0" presId="urn:microsoft.com/office/officeart/2005/8/layout/vList2"/>
    <dgm:cxn modelId="{0FA83784-100A-4207-AC7D-66D61E81912D}" type="presParOf" srcId="{F75CADA1-38C0-4FA3-B194-01998F66BC35}" destId="{FF0CDABD-E861-4BAD-8CE3-4E95F9394E96}" srcOrd="5" destOrd="0" presId="urn:microsoft.com/office/officeart/2005/8/layout/vList2"/>
    <dgm:cxn modelId="{71724E7D-FCE0-4C96-AABE-680937917FDE}" type="presParOf" srcId="{F75CADA1-38C0-4FA3-B194-01998F66BC35}" destId="{0452F25F-C374-4C1D-AB15-F051721B1A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6B8013-7B83-441B-B09D-A8CE5B4B69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B778F81D-A300-4AC4-B813-7EA374AF4B84}">
      <dgm:prSet/>
      <dgm:spPr/>
      <dgm:t>
        <a:bodyPr/>
        <a:lstStyle/>
        <a:p>
          <a:pPr rtl="0"/>
          <a:r>
            <a:rPr lang="it-IT" dirty="0" smtClean="0">
              <a:latin typeface="Cambria" panose="02040503050406030204" pitchFamily="18" charset="0"/>
            </a:rPr>
            <a:t>Gli </a:t>
          </a:r>
          <a:r>
            <a:rPr lang="it-IT" u="sng" dirty="0" smtClean="0">
              <a:latin typeface="Cambria" panose="02040503050406030204" pitchFamily="18" charset="0"/>
            </a:rPr>
            <a:t>obiettivi</a:t>
          </a:r>
          <a:r>
            <a:rPr lang="it-IT" dirty="0" smtClean="0">
              <a:latin typeface="Cambria" panose="02040503050406030204" pitchFamily="18" charset="0"/>
            </a:rPr>
            <a:t> sono chiaramente definiti, </a:t>
          </a:r>
          <a:r>
            <a:rPr lang="it-IT" u="sng" dirty="0" smtClean="0">
              <a:latin typeface="Cambria" panose="02040503050406030204" pitchFamily="18" charset="0"/>
            </a:rPr>
            <a:t>realistici</a:t>
          </a:r>
          <a:r>
            <a:rPr lang="it-IT" dirty="0" smtClean="0">
              <a:latin typeface="Cambria" panose="02040503050406030204" pitchFamily="18" charset="0"/>
            </a:rPr>
            <a:t> e si rivolgono a tematiche  rilevanti per gli organismi partecipanti e per i </a:t>
          </a:r>
          <a:r>
            <a:rPr lang="it-IT" i="1" dirty="0" smtClean="0">
              <a:latin typeface="Cambria" panose="02040503050406030204" pitchFamily="18" charset="0"/>
            </a:rPr>
            <a:t>target </a:t>
          </a:r>
          <a:r>
            <a:rPr lang="it-IT" i="1" dirty="0" err="1" smtClean="0">
              <a:latin typeface="Cambria" panose="02040503050406030204" pitchFamily="18" charset="0"/>
            </a:rPr>
            <a:t>group</a:t>
          </a:r>
          <a:endParaRPr lang="it-IT" i="1" dirty="0">
            <a:latin typeface="Cambria" panose="02040503050406030204" pitchFamily="18" charset="0"/>
          </a:endParaRPr>
        </a:p>
      </dgm:t>
    </dgm:pt>
    <dgm:pt modelId="{23062F75-DCB9-4D96-BEB9-C6B0953F2F7F}" type="parTrans" cxnId="{77EF6CA4-E2DF-4B36-9D1C-60DC4CA42C01}">
      <dgm:prSet/>
      <dgm:spPr/>
      <dgm:t>
        <a:bodyPr/>
        <a:lstStyle/>
        <a:p>
          <a:endParaRPr lang="it-IT"/>
        </a:p>
      </dgm:t>
    </dgm:pt>
    <dgm:pt modelId="{1266E266-40E8-4E8C-AD7B-2C57328DE02B}" type="sibTrans" cxnId="{77EF6CA4-E2DF-4B36-9D1C-60DC4CA42C01}">
      <dgm:prSet/>
      <dgm:spPr/>
      <dgm:t>
        <a:bodyPr/>
        <a:lstStyle/>
        <a:p>
          <a:endParaRPr lang="it-IT"/>
        </a:p>
      </dgm:t>
    </dgm:pt>
    <dgm:pt modelId="{F3677081-9E54-4DF9-9D64-54C4E954AFFD}">
      <dgm:prSet/>
      <dgm:spPr/>
      <dgm:t>
        <a:bodyPr/>
        <a:lstStyle/>
        <a:p>
          <a:pPr rtl="0"/>
          <a:r>
            <a:rPr lang="it-IT" dirty="0" smtClean="0">
              <a:latin typeface="Cambria" panose="02040503050406030204" pitchFamily="18" charset="0"/>
            </a:rPr>
            <a:t>La proposta è adeguata a realizzare </a:t>
          </a:r>
          <a:r>
            <a:rPr lang="it-IT" u="sng" dirty="0" smtClean="0">
              <a:latin typeface="Cambria" panose="02040503050406030204" pitchFamily="18" charset="0"/>
            </a:rPr>
            <a:t>sinergie tra diversi settori</a:t>
          </a:r>
          <a:r>
            <a:rPr lang="it-IT" u="none" dirty="0" smtClean="0">
              <a:latin typeface="Cambria" panose="02040503050406030204" pitchFamily="18" charset="0"/>
            </a:rPr>
            <a:t> </a:t>
          </a:r>
          <a:r>
            <a:rPr lang="it-IT" dirty="0" smtClean="0">
              <a:latin typeface="Cambria" panose="02040503050406030204" pitchFamily="18" charset="0"/>
            </a:rPr>
            <a:t>dell’istruzione,  della formazione e della gioventù</a:t>
          </a:r>
          <a:endParaRPr lang="it-IT" dirty="0">
            <a:latin typeface="Cambria" panose="02040503050406030204" pitchFamily="18" charset="0"/>
          </a:endParaRPr>
        </a:p>
      </dgm:t>
    </dgm:pt>
    <dgm:pt modelId="{45BD8976-4807-4A0C-B692-CA8D9155D0AD}" type="parTrans" cxnId="{100B08DC-6133-462C-AD95-2079736A283F}">
      <dgm:prSet/>
      <dgm:spPr/>
      <dgm:t>
        <a:bodyPr/>
        <a:lstStyle/>
        <a:p>
          <a:endParaRPr lang="it-IT"/>
        </a:p>
      </dgm:t>
    </dgm:pt>
    <dgm:pt modelId="{BA3F8370-5317-402C-834F-EA359F6A953A}" type="sibTrans" cxnId="{100B08DC-6133-462C-AD95-2079736A283F}">
      <dgm:prSet/>
      <dgm:spPr/>
      <dgm:t>
        <a:bodyPr/>
        <a:lstStyle/>
        <a:p>
          <a:endParaRPr lang="it-IT"/>
        </a:p>
      </dgm:t>
    </dgm:pt>
    <dgm:pt modelId="{26B49B81-C627-4DF9-9E4F-F17BABD4B641}">
      <dgm:prSet/>
      <dgm:spPr/>
      <dgm:t>
        <a:bodyPr/>
        <a:lstStyle/>
        <a:p>
          <a:pPr rtl="0"/>
          <a:r>
            <a:rPr lang="it-IT" dirty="0" smtClean="0">
              <a:latin typeface="Cambria" panose="02040503050406030204" pitchFamily="18" charset="0"/>
            </a:rPr>
            <a:t>La proposta è </a:t>
          </a:r>
          <a:r>
            <a:rPr lang="it-IT" u="sng" dirty="0" smtClean="0">
              <a:latin typeface="Cambria" panose="02040503050406030204" pitchFamily="18" charset="0"/>
            </a:rPr>
            <a:t>innovativa</a:t>
          </a:r>
          <a:r>
            <a:rPr lang="it-IT" dirty="0" smtClean="0">
              <a:latin typeface="Cambria" panose="02040503050406030204" pitchFamily="18" charset="0"/>
            </a:rPr>
            <a:t> e/o complementare ad altre iniziative realizzate dagli organismi partecipanti</a:t>
          </a:r>
          <a:endParaRPr lang="it-IT" dirty="0">
            <a:latin typeface="Cambria" panose="02040503050406030204" pitchFamily="18" charset="0"/>
          </a:endParaRPr>
        </a:p>
      </dgm:t>
    </dgm:pt>
    <dgm:pt modelId="{6E907312-3E9F-489C-B758-EB9586774606}" type="parTrans" cxnId="{CA24DE3D-12BA-4C01-B773-A555510003E5}">
      <dgm:prSet/>
      <dgm:spPr/>
      <dgm:t>
        <a:bodyPr/>
        <a:lstStyle/>
        <a:p>
          <a:endParaRPr lang="it-IT"/>
        </a:p>
      </dgm:t>
    </dgm:pt>
    <dgm:pt modelId="{AA742566-654A-43EE-A7FF-DAE241B8359F}" type="sibTrans" cxnId="{CA24DE3D-12BA-4C01-B773-A555510003E5}">
      <dgm:prSet/>
      <dgm:spPr/>
      <dgm:t>
        <a:bodyPr/>
        <a:lstStyle/>
        <a:p>
          <a:endParaRPr lang="it-IT"/>
        </a:p>
      </dgm:t>
    </dgm:pt>
    <dgm:pt modelId="{BB1E8912-15D3-4B52-8897-4635EDA83833}">
      <dgm:prSet/>
      <dgm:spPr/>
      <dgm:t>
        <a:bodyPr/>
        <a:lstStyle/>
        <a:p>
          <a:pPr rtl="0"/>
          <a:r>
            <a:rPr lang="it-IT" b="0" dirty="0" smtClean="0">
              <a:latin typeface="Cambria" panose="02040503050406030204" pitchFamily="18" charset="0"/>
            </a:rPr>
            <a:t>La proposta garantisce un </a:t>
          </a:r>
          <a:r>
            <a:rPr lang="it-IT" b="0" u="sng" dirty="0" smtClean="0">
              <a:latin typeface="Cambria" panose="02040503050406030204" pitchFamily="18" charset="0"/>
            </a:rPr>
            <a:t>valore aggiunto europeo </a:t>
          </a:r>
          <a:r>
            <a:rPr lang="it-IT" b="0" dirty="0" smtClean="0">
              <a:latin typeface="Cambria" panose="02040503050406030204" pitchFamily="18" charset="0"/>
            </a:rPr>
            <a:t>attraverso risultati che non potrebbero essere conseguiti attraverso attività realizzate in un singolo Paese</a:t>
          </a:r>
          <a:endParaRPr lang="it-IT" b="0" dirty="0">
            <a:latin typeface="Cambria" panose="02040503050406030204" pitchFamily="18" charset="0"/>
          </a:endParaRPr>
        </a:p>
      </dgm:t>
    </dgm:pt>
    <dgm:pt modelId="{E178231C-BB08-4F70-A858-DF1179FA2599}" type="parTrans" cxnId="{9CF78540-CB29-4C0E-9DEA-2BD5467D140F}">
      <dgm:prSet/>
      <dgm:spPr/>
      <dgm:t>
        <a:bodyPr/>
        <a:lstStyle/>
        <a:p>
          <a:endParaRPr lang="it-IT"/>
        </a:p>
      </dgm:t>
    </dgm:pt>
    <dgm:pt modelId="{E6BA563D-9984-4F81-A85C-19B4684E4DD5}" type="sibTrans" cxnId="{9CF78540-CB29-4C0E-9DEA-2BD5467D140F}">
      <dgm:prSet/>
      <dgm:spPr/>
      <dgm:t>
        <a:bodyPr/>
        <a:lstStyle/>
        <a:p>
          <a:endParaRPr lang="it-IT"/>
        </a:p>
      </dgm:t>
    </dgm:pt>
    <dgm:pt modelId="{F75CADA1-38C0-4FA3-B194-01998F66BC35}" type="pres">
      <dgm:prSet presAssocID="{656B8013-7B83-441B-B09D-A8CE5B4B69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C6454D-02F2-413E-9000-A85886A09912}" type="pres">
      <dgm:prSet presAssocID="{B778F81D-A300-4AC4-B813-7EA374AF4B84}" presName="parentText" presStyleLbl="node1" presStyleIdx="0" presStyleCnt="4" custLinFactNeighborX="639" custLinFactNeighborY="-8154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5CEF9C-6EE2-4204-ADA8-03EDBBDA19C0}" type="pres">
      <dgm:prSet presAssocID="{1266E266-40E8-4E8C-AD7B-2C57328DE02B}" presName="spacer" presStyleCnt="0"/>
      <dgm:spPr/>
      <dgm:t>
        <a:bodyPr/>
        <a:lstStyle/>
        <a:p>
          <a:endParaRPr lang="it-IT"/>
        </a:p>
      </dgm:t>
    </dgm:pt>
    <dgm:pt modelId="{31AF22BA-6541-42A0-B45B-7C0C0149ED45}" type="pres">
      <dgm:prSet presAssocID="{F3677081-9E54-4DF9-9D64-54C4E954AFFD}" presName="parentText" presStyleLbl="node1" presStyleIdx="1" presStyleCnt="4" custLinFactNeighborX="639" custLinFactNeighborY="-8948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0CDABD-E861-4BAD-8CE3-4E95F9394E96}" type="pres">
      <dgm:prSet presAssocID="{BA3F8370-5317-402C-834F-EA359F6A953A}" presName="spacer" presStyleCnt="0"/>
      <dgm:spPr/>
      <dgm:t>
        <a:bodyPr/>
        <a:lstStyle/>
        <a:p>
          <a:endParaRPr lang="it-IT"/>
        </a:p>
      </dgm:t>
    </dgm:pt>
    <dgm:pt modelId="{8127B9B5-EE6C-4484-AB7C-D2A353F7777E}" type="pres">
      <dgm:prSet presAssocID="{26B49B81-C627-4DF9-9E4F-F17BABD4B641}" presName="parentText" presStyleLbl="node1" presStyleIdx="2" presStyleCnt="4" custLinFactNeighborX="639" custLinFactNeighborY="-9350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3EB0DC-0995-4DC6-B8B0-AFF4898040C2}" type="pres">
      <dgm:prSet presAssocID="{AA742566-654A-43EE-A7FF-DAE241B8359F}" presName="spacer" presStyleCnt="0"/>
      <dgm:spPr/>
      <dgm:t>
        <a:bodyPr/>
        <a:lstStyle/>
        <a:p>
          <a:endParaRPr lang="it-IT"/>
        </a:p>
      </dgm:t>
    </dgm:pt>
    <dgm:pt modelId="{9CDB4F76-980C-4515-9E95-52BEB5194A19}" type="pres">
      <dgm:prSet presAssocID="{BB1E8912-15D3-4B52-8897-4635EDA83833}" presName="parentText" presStyleLbl="node1" presStyleIdx="3" presStyleCnt="4" custLinFactY="-809" custLinFactNeighborX="6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06A570-16E4-4D6E-B380-665C404406F0}" type="presOf" srcId="{656B8013-7B83-441B-B09D-A8CE5B4B69CC}" destId="{F75CADA1-38C0-4FA3-B194-01998F66BC35}" srcOrd="0" destOrd="0" presId="urn:microsoft.com/office/officeart/2005/8/layout/vList2"/>
    <dgm:cxn modelId="{6F84A0F0-B718-4ED4-BFED-839B240837B5}" type="presOf" srcId="{B778F81D-A300-4AC4-B813-7EA374AF4B84}" destId="{5CC6454D-02F2-413E-9000-A85886A09912}" srcOrd="0" destOrd="0" presId="urn:microsoft.com/office/officeart/2005/8/layout/vList2"/>
    <dgm:cxn modelId="{77EF6CA4-E2DF-4B36-9D1C-60DC4CA42C01}" srcId="{656B8013-7B83-441B-B09D-A8CE5B4B69CC}" destId="{B778F81D-A300-4AC4-B813-7EA374AF4B84}" srcOrd="0" destOrd="0" parTransId="{23062F75-DCB9-4D96-BEB9-C6B0953F2F7F}" sibTransId="{1266E266-40E8-4E8C-AD7B-2C57328DE02B}"/>
    <dgm:cxn modelId="{CA24DE3D-12BA-4C01-B773-A555510003E5}" srcId="{656B8013-7B83-441B-B09D-A8CE5B4B69CC}" destId="{26B49B81-C627-4DF9-9E4F-F17BABD4B641}" srcOrd="2" destOrd="0" parTransId="{6E907312-3E9F-489C-B758-EB9586774606}" sibTransId="{AA742566-654A-43EE-A7FF-DAE241B8359F}"/>
    <dgm:cxn modelId="{CBBD6C23-EA47-4C59-8A14-809CD09F6342}" type="presOf" srcId="{BB1E8912-15D3-4B52-8897-4635EDA83833}" destId="{9CDB4F76-980C-4515-9E95-52BEB5194A19}" srcOrd="0" destOrd="0" presId="urn:microsoft.com/office/officeart/2005/8/layout/vList2"/>
    <dgm:cxn modelId="{100B08DC-6133-462C-AD95-2079736A283F}" srcId="{656B8013-7B83-441B-B09D-A8CE5B4B69CC}" destId="{F3677081-9E54-4DF9-9D64-54C4E954AFFD}" srcOrd="1" destOrd="0" parTransId="{45BD8976-4807-4A0C-B692-CA8D9155D0AD}" sibTransId="{BA3F8370-5317-402C-834F-EA359F6A953A}"/>
    <dgm:cxn modelId="{9CF78540-CB29-4C0E-9DEA-2BD5467D140F}" srcId="{656B8013-7B83-441B-B09D-A8CE5B4B69CC}" destId="{BB1E8912-15D3-4B52-8897-4635EDA83833}" srcOrd="3" destOrd="0" parTransId="{E178231C-BB08-4F70-A858-DF1179FA2599}" sibTransId="{E6BA563D-9984-4F81-A85C-19B4684E4DD5}"/>
    <dgm:cxn modelId="{E79E3171-6604-4FC2-BBE2-425BFC98AF6A}" type="presOf" srcId="{26B49B81-C627-4DF9-9E4F-F17BABD4B641}" destId="{8127B9B5-EE6C-4484-AB7C-D2A353F7777E}" srcOrd="0" destOrd="0" presId="urn:microsoft.com/office/officeart/2005/8/layout/vList2"/>
    <dgm:cxn modelId="{9CAC8EBF-E0D2-405F-B7A7-82E9CC559313}" type="presOf" srcId="{F3677081-9E54-4DF9-9D64-54C4E954AFFD}" destId="{31AF22BA-6541-42A0-B45B-7C0C0149ED45}" srcOrd="0" destOrd="0" presId="urn:microsoft.com/office/officeart/2005/8/layout/vList2"/>
    <dgm:cxn modelId="{861EA2F7-CE8E-45D4-8A13-9B58A2622BD3}" type="presParOf" srcId="{F75CADA1-38C0-4FA3-B194-01998F66BC35}" destId="{5CC6454D-02F2-413E-9000-A85886A09912}" srcOrd="0" destOrd="0" presId="urn:microsoft.com/office/officeart/2005/8/layout/vList2"/>
    <dgm:cxn modelId="{D489778C-FB68-43D5-B705-0BD95F96483D}" type="presParOf" srcId="{F75CADA1-38C0-4FA3-B194-01998F66BC35}" destId="{115CEF9C-6EE2-4204-ADA8-03EDBBDA19C0}" srcOrd="1" destOrd="0" presId="urn:microsoft.com/office/officeart/2005/8/layout/vList2"/>
    <dgm:cxn modelId="{C01405E1-3EEF-4649-8205-248B3D3FF2FD}" type="presParOf" srcId="{F75CADA1-38C0-4FA3-B194-01998F66BC35}" destId="{31AF22BA-6541-42A0-B45B-7C0C0149ED45}" srcOrd="2" destOrd="0" presId="urn:microsoft.com/office/officeart/2005/8/layout/vList2"/>
    <dgm:cxn modelId="{06C9DEDB-EF06-4E63-BCE1-C90B7A798173}" type="presParOf" srcId="{F75CADA1-38C0-4FA3-B194-01998F66BC35}" destId="{FF0CDABD-E861-4BAD-8CE3-4E95F9394E96}" srcOrd="3" destOrd="0" presId="urn:microsoft.com/office/officeart/2005/8/layout/vList2"/>
    <dgm:cxn modelId="{2517F49A-509B-4064-A6EE-355D2726BA55}" type="presParOf" srcId="{F75CADA1-38C0-4FA3-B194-01998F66BC35}" destId="{8127B9B5-EE6C-4484-AB7C-D2A353F7777E}" srcOrd="4" destOrd="0" presId="urn:microsoft.com/office/officeart/2005/8/layout/vList2"/>
    <dgm:cxn modelId="{BCEF00C6-8109-4BA5-A0E6-493A34736A3C}" type="presParOf" srcId="{F75CADA1-38C0-4FA3-B194-01998F66BC35}" destId="{BE3EB0DC-0995-4DC6-B8B0-AFF4898040C2}" srcOrd="5" destOrd="0" presId="urn:microsoft.com/office/officeart/2005/8/layout/vList2"/>
    <dgm:cxn modelId="{FC2C486A-A37F-4537-87B2-F392981E9B89}" type="presParOf" srcId="{F75CADA1-38C0-4FA3-B194-01998F66BC35}" destId="{9CDB4F76-980C-4515-9E95-52BEB5194A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FB8623-0367-4F62-BBC5-CC3F53A0F0AD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383F2D5-FEB8-4761-BD67-342BC5B80339}">
      <dgm:prSet custT="1"/>
      <dgm:spPr/>
      <dgm:t>
        <a:bodyPr/>
        <a:lstStyle/>
        <a:p>
          <a:pPr rtl="0"/>
          <a:r>
            <a:rPr lang="it-IT" sz="1500" dirty="0" smtClean="0">
              <a:latin typeface="Century Gothic" pitchFamily="34" charset="0"/>
            </a:rPr>
            <a:t>Chiarezza, completezza e qualità del programma di lavoro (comprese appropriate fasi di preparazione, implementazione, monitoraggio, valutazione e disseminazione)</a:t>
          </a:r>
          <a:endParaRPr lang="it-IT" sz="1500" dirty="0">
            <a:latin typeface="Century Gothic" pitchFamily="34" charset="0"/>
          </a:endParaRPr>
        </a:p>
      </dgm:t>
    </dgm:pt>
    <dgm:pt modelId="{81F93F7F-8CD4-46F0-A9AF-91BDC39262DD}" type="parTrans" cxnId="{E8DFD9FD-03CF-4A33-AFCC-77FF7AF36EF0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7B83BFE2-FCF1-4887-A9FF-1A841E8CA361}" type="sibTrans" cxnId="{E8DFD9FD-03CF-4A33-AFCC-77FF7AF36EF0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E4F56542-2C0C-407D-B511-48822FA0114A}">
      <dgm:prSet custT="1"/>
      <dgm:spPr/>
      <dgm:t>
        <a:bodyPr/>
        <a:lstStyle/>
        <a:p>
          <a:pPr rtl="0"/>
          <a:r>
            <a:rPr lang="it-IT" sz="1500" dirty="0" smtClean="0">
              <a:latin typeface="Century Gothic" pitchFamily="34" charset="0"/>
            </a:rPr>
            <a:t>Coerenza tra obiettivi progettuali e attività proposte</a:t>
          </a:r>
          <a:endParaRPr lang="it-IT" sz="1500" dirty="0">
            <a:latin typeface="Century Gothic" pitchFamily="34" charset="0"/>
          </a:endParaRPr>
        </a:p>
      </dgm:t>
    </dgm:pt>
    <dgm:pt modelId="{8A78BEEB-DEFE-40FE-BAD4-1FC92B002833}" type="parTrans" cxnId="{058C1425-BCD6-4C2C-B163-DEFD6807C610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AB3B79C0-EC61-48A0-8DE2-189A4B32341F}" type="sibTrans" cxnId="{058C1425-BCD6-4C2C-B163-DEFD6807C610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0D022768-64E5-4582-9A16-0544EAA91D69}">
      <dgm:prSet custT="1"/>
      <dgm:spPr/>
      <dgm:t>
        <a:bodyPr/>
        <a:lstStyle/>
        <a:p>
          <a:pPr rtl="0"/>
          <a:r>
            <a:rPr lang="it-IT" sz="1500" dirty="0" smtClean="0">
              <a:latin typeface="Century Gothic" pitchFamily="34" charset="0"/>
            </a:rPr>
            <a:t>Qualità e fattibilità della metodologia proposta</a:t>
          </a:r>
          <a:endParaRPr lang="it-IT" sz="1500" dirty="0">
            <a:latin typeface="Century Gothic" pitchFamily="34" charset="0"/>
          </a:endParaRPr>
        </a:p>
      </dgm:t>
    </dgm:pt>
    <dgm:pt modelId="{BAC763D0-426E-4E43-86B6-92DEF4BBB3E5}" type="parTrans" cxnId="{23C441A3-4BE0-4D5C-964B-19177C52D44D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36692CF4-D7B3-4125-99CF-466F473A1C66}" type="sibTrans" cxnId="{23C441A3-4BE0-4D5C-964B-19177C52D44D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91C73275-C698-4B48-B671-42C0B32226C0}">
      <dgm:prSet custT="1"/>
      <dgm:spPr/>
      <dgm:t>
        <a:bodyPr/>
        <a:lstStyle/>
        <a:p>
          <a:pPr rtl="0"/>
          <a:r>
            <a:rPr lang="it-IT" sz="1500" dirty="0" smtClean="0">
              <a:latin typeface="Century Gothic" pitchFamily="34" charset="0"/>
            </a:rPr>
            <a:t>Presenza e rilevanza delle misure di controllo qualità per garantire un’elevata qualità dell’implementazione del progetto e la sua realizzazione nei tempi e con budget previsto</a:t>
          </a:r>
          <a:endParaRPr lang="it-IT" sz="1500" dirty="0">
            <a:latin typeface="Century Gothic" pitchFamily="34" charset="0"/>
          </a:endParaRPr>
        </a:p>
      </dgm:t>
    </dgm:pt>
    <dgm:pt modelId="{A7BAC2FA-E0C1-40A3-8DE3-B560743C9944}" type="parTrans" cxnId="{71570C8D-0F0E-459A-A3A5-BE9A0ABAF231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82642696-0957-4EAC-B2BE-6613907F269B}" type="sibTrans" cxnId="{71570C8D-0F0E-459A-A3A5-BE9A0ABAF231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AC7CE70C-0AE3-4C7D-8333-94B6F3C81CDB}">
      <dgm:prSet custT="1"/>
      <dgm:spPr/>
      <dgm:t>
        <a:bodyPr/>
        <a:lstStyle/>
        <a:p>
          <a:pPr rtl="0"/>
          <a:r>
            <a:rPr lang="it-IT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Efficienza dei costi e attribuzione di risorse appropriate ad ogni attività</a:t>
          </a:r>
          <a:endParaRPr lang="it-IT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356A3C7-2109-4A65-B48A-6BC0DFD687B1}" type="parTrans" cxnId="{396CE86E-DA45-4A2A-B887-062648AF28E3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18C89175-5E55-44D8-990F-9FA3D150ABDB}" type="sibTrans" cxnId="{396CE86E-DA45-4A2A-B887-062648AF28E3}">
      <dgm:prSet/>
      <dgm:spPr/>
      <dgm:t>
        <a:bodyPr/>
        <a:lstStyle/>
        <a:p>
          <a:endParaRPr lang="it-IT" sz="1500">
            <a:latin typeface="Century Gothic" pitchFamily="34" charset="0"/>
          </a:endParaRPr>
        </a:p>
      </dgm:t>
    </dgm:pt>
    <dgm:pt modelId="{2186AD68-BCCB-4A19-A3A6-0A013827063E}" type="pres">
      <dgm:prSet presAssocID="{27FB8623-0367-4F62-BBC5-CC3F53A0F0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D579F81-FBCF-4B6D-A2B5-72399016AF09}" type="pres">
      <dgm:prSet presAssocID="{3383F2D5-FEB8-4761-BD67-342BC5B80339}" presName="parentText" presStyleLbl="node1" presStyleIdx="0" presStyleCnt="5" custScaleY="84205" custLinFactNeighborX="-652" custLinFactNeighborY="1655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5186FD-9E10-47ED-A5BE-B9E83C03BF8A}" type="pres">
      <dgm:prSet presAssocID="{7B83BFE2-FCF1-4887-A9FF-1A841E8CA361}" presName="spacer" presStyleCnt="0"/>
      <dgm:spPr/>
      <dgm:t>
        <a:bodyPr/>
        <a:lstStyle/>
        <a:p>
          <a:endParaRPr lang="it-IT"/>
        </a:p>
      </dgm:t>
    </dgm:pt>
    <dgm:pt modelId="{D7083CBF-EFF5-46DE-91CD-3FD24B721955}" type="pres">
      <dgm:prSet presAssocID="{E4F56542-2C0C-407D-B511-48822FA0114A}" presName="parentText" presStyleLbl="node1" presStyleIdx="1" presStyleCnt="5" custScaleY="48103" custLinFactNeighborY="-5020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07BB9-545D-403C-B984-99E11070315E}" type="pres">
      <dgm:prSet presAssocID="{AB3B79C0-EC61-48A0-8DE2-189A4B32341F}" presName="spacer" presStyleCnt="0"/>
      <dgm:spPr/>
      <dgm:t>
        <a:bodyPr/>
        <a:lstStyle/>
        <a:p>
          <a:endParaRPr lang="it-IT"/>
        </a:p>
      </dgm:t>
    </dgm:pt>
    <dgm:pt modelId="{209606D2-FB0B-477A-89D9-C9713EF764FA}" type="pres">
      <dgm:prSet presAssocID="{0D022768-64E5-4582-9A16-0544EAA91D69}" presName="parentText" presStyleLbl="node1" presStyleIdx="2" presStyleCnt="5" custScaleY="61091" custLinFactNeighborY="-8419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4CF408-0701-4867-9F0F-00A9E2711A04}" type="pres">
      <dgm:prSet presAssocID="{36692CF4-D7B3-4125-99CF-466F473A1C66}" presName="spacer" presStyleCnt="0"/>
      <dgm:spPr/>
      <dgm:t>
        <a:bodyPr/>
        <a:lstStyle/>
        <a:p>
          <a:endParaRPr lang="it-IT"/>
        </a:p>
      </dgm:t>
    </dgm:pt>
    <dgm:pt modelId="{D65C7361-FD83-495F-83FA-ABBF47EA968F}" type="pres">
      <dgm:prSet presAssocID="{91C73275-C698-4B48-B671-42C0B32226C0}" presName="parentText" presStyleLbl="node1" presStyleIdx="3" presStyleCnt="5" custScaleY="110589" custLinFactY="-20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DB1CC7-6947-4ED5-9966-5D40A39126CF}" type="pres">
      <dgm:prSet presAssocID="{82642696-0957-4EAC-B2BE-6613907F269B}" presName="spacer" presStyleCnt="0"/>
      <dgm:spPr/>
      <dgm:t>
        <a:bodyPr/>
        <a:lstStyle/>
        <a:p>
          <a:endParaRPr lang="it-IT"/>
        </a:p>
      </dgm:t>
    </dgm:pt>
    <dgm:pt modelId="{6A1C7997-AEDC-4EC7-BD27-F1AFE215A5EB}" type="pres">
      <dgm:prSet presAssocID="{AC7CE70C-0AE3-4C7D-8333-94B6F3C81CDB}" presName="parentText" presStyleLbl="node1" presStyleIdx="4" presStyleCnt="5" custScaleY="59491" custLinFactY="-9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E237C0-3CAC-4994-B239-5794B09EFF5C}" type="presOf" srcId="{0D022768-64E5-4582-9A16-0544EAA91D69}" destId="{209606D2-FB0B-477A-89D9-C9713EF764FA}" srcOrd="0" destOrd="0" presId="urn:microsoft.com/office/officeart/2005/8/layout/vList2"/>
    <dgm:cxn modelId="{F7AEAB7A-C71D-4C63-BFB0-32B06FC99A46}" type="presOf" srcId="{27FB8623-0367-4F62-BBC5-CC3F53A0F0AD}" destId="{2186AD68-BCCB-4A19-A3A6-0A013827063E}" srcOrd="0" destOrd="0" presId="urn:microsoft.com/office/officeart/2005/8/layout/vList2"/>
    <dgm:cxn modelId="{396CE86E-DA45-4A2A-B887-062648AF28E3}" srcId="{27FB8623-0367-4F62-BBC5-CC3F53A0F0AD}" destId="{AC7CE70C-0AE3-4C7D-8333-94B6F3C81CDB}" srcOrd="4" destOrd="0" parTransId="{2356A3C7-2109-4A65-B48A-6BC0DFD687B1}" sibTransId="{18C89175-5E55-44D8-990F-9FA3D150ABDB}"/>
    <dgm:cxn modelId="{AC5A6F3E-DE8E-4589-9AB8-CF5FF0D9637E}" type="presOf" srcId="{AC7CE70C-0AE3-4C7D-8333-94B6F3C81CDB}" destId="{6A1C7997-AEDC-4EC7-BD27-F1AFE215A5EB}" srcOrd="0" destOrd="0" presId="urn:microsoft.com/office/officeart/2005/8/layout/vList2"/>
    <dgm:cxn modelId="{8C5A1CC8-6B3A-40DD-9ED0-A242558AD217}" type="presOf" srcId="{E4F56542-2C0C-407D-B511-48822FA0114A}" destId="{D7083CBF-EFF5-46DE-91CD-3FD24B721955}" srcOrd="0" destOrd="0" presId="urn:microsoft.com/office/officeart/2005/8/layout/vList2"/>
    <dgm:cxn modelId="{4919A1D2-BF95-4425-B8EE-C53156A8798D}" type="presOf" srcId="{3383F2D5-FEB8-4761-BD67-342BC5B80339}" destId="{2D579F81-FBCF-4B6D-A2B5-72399016AF09}" srcOrd="0" destOrd="0" presId="urn:microsoft.com/office/officeart/2005/8/layout/vList2"/>
    <dgm:cxn modelId="{23C441A3-4BE0-4D5C-964B-19177C52D44D}" srcId="{27FB8623-0367-4F62-BBC5-CC3F53A0F0AD}" destId="{0D022768-64E5-4582-9A16-0544EAA91D69}" srcOrd="2" destOrd="0" parTransId="{BAC763D0-426E-4E43-86B6-92DEF4BBB3E5}" sibTransId="{36692CF4-D7B3-4125-99CF-466F473A1C66}"/>
    <dgm:cxn modelId="{8881A79A-CD25-4F1C-A498-07F4FD190D58}" type="presOf" srcId="{91C73275-C698-4B48-B671-42C0B32226C0}" destId="{D65C7361-FD83-495F-83FA-ABBF47EA968F}" srcOrd="0" destOrd="0" presId="urn:microsoft.com/office/officeart/2005/8/layout/vList2"/>
    <dgm:cxn modelId="{E8DFD9FD-03CF-4A33-AFCC-77FF7AF36EF0}" srcId="{27FB8623-0367-4F62-BBC5-CC3F53A0F0AD}" destId="{3383F2D5-FEB8-4761-BD67-342BC5B80339}" srcOrd="0" destOrd="0" parTransId="{81F93F7F-8CD4-46F0-A9AF-91BDC39262DD}" sibTransId="{7B83BFE2-FCF1-4887-A9FF-1A841E8CA361}"/>
    <dgm:cxn modelId="{71570C8D-0F0E-459A-A3A5-BE9A0ABAF231}" srcId="{27FB8623-0367-4F62-BBC5-CC3F53A0F0AD}" destId="{91C73275-C698-4B48-B671-42C0B32226C0}" srcOrd="3" destOrd="0" parTransId="{A7BAC2FA-E0C1-40A3-8DE3-B560743C9944}" sibTransId="{82642696-0957-4EAC-B2BE-6613907F269B}"/>
    <dgm:cxn modelId="{058C1425-BCD6-4C2C-B163-DEFD6807C610}" srcId="{27FB8623-0367-4F62-BBC5-CC3F53A0F0AD}" destId="{E4F56542-2C0C-407D-B511-48822FA0114A}" srcOrd="1" destOrd="0" parTransId="{8A78BEEB-DEFE-40FE-BAD4-1FC92B002833}" sibTransId="{AB3B79C0-EC61-48A0-8DE2-189A4B32341F}"/>
    <dgm:cxn modelId="{7DADC647-CD43-4DD6-85C8-A0E79041A9C8}" type="presParOf" srcId="{2186AD68-BCCB-4A19-A3A6-0A013827063E}" destId="{2D579F81-FBCF-4B6D-A2B5-72399016AF09}" srcOrd="0" destOrd="0" presId="urn:microsoft.com/office/officeart/2005/8/layout/vList2"/>
    <dgm:cxn modelId="{5E1C2E4A-D3C4-4248-9A74-0EA3FCDC0F65}" type="presParOf" srcId="{2186AD68-BCCB-4A19-A3A6-0A013827063E}" destId="{0C5186FD-9E10-47ED-A5BE-B9E83C03BF8A}" srcOrd="1" destOrd="0" presId="urn:microsoft.com/office/officeart/2005/8/layout/vList2"/>
    <dgm:cxn modelId="{7C422BBF-9F32-47FF-AC90-39649BDF30BC}" type="presParOf" srcId="{2186AD68-BCCB-4A19-A3A6-0A013827063E}" destId="{D7083CBF-EFF5-46DE-91CD-3FD24B721955}" srcOrd="2" destOrd="0" presId="urn:microsoft.com/office/officeart/2005/8/layout/vList2"/>
    <dgm:cxn modelId="{8D3A6033-9277-4929-9656-1FE23763C590}" type="presParOf" srcId="{2186AD68-BCCB-4A19-A3A6-0A013827063E}" destId="{19C07BB9-545D-403C-B984-99E11070315E}" srcOrd="3" destOrd="0" presId="urn:microsoft.com/office/officeart/2005/8/layout/vList2"/>
    <dgm:cxn modelId="{CEE339BA-7A06-4EE1-BE9B-69380FB14081}" type="presParOf" srcId="{2186AD68-BCCB-4A19-A3A6-0A013827063E}" destId="{209606D2-FB0B-477A-89D9-C9713EF764FA}" srcOrd="4" destOrd="0" presId="urn:microsoft.com/office/officeart/2005/8/layout/vList2"/>
    <dgm:cxn modelId="{BE94C33B-E08A-4FA8-9306-B82E463B2242}" type="presParOf" srcId="{2186AD68-BCCB-4A19-A3A6-0A013827063E}" destId="{2B4CF408-0701-4867-9F0F-00A9E2711A04}" srcOrd="5" destOrd="0" presId="urn:microsoft.com/office/officeart/2005/8/layout/vList2"/>
    <dgm:cxn modelId="{AAC714E1-2539-44B7-BE6F-876F69B2098A}" type="presParOf" srcId="{2186AD68-BCCB-4A19-A3A6-0A013827063E}" destId="{D65C7361-FD83-495F-83FA-ABBF47EA968F}" srcOrd="6" destOrd="0" presId="urn:microsoft.com/office/officeart/2005/8/layout/vList2"/>
    <dgm:cxn modelId="{37AD1A12-C72C-4E0E-AF87-7F9B2E2FFE36}" type="presParOf" srcId="{2186AD68-BCCB-4A19-A3A6-0A013827063E}" destId="{ECDB1CC7-6947-4ED5-9966-5D40A39126CF}" srcOrd="7" destOrd="0" presId="urn:microsoft.com/office/officeart/2005/8/layout/vList2"/>
    <dgm:cxn modelId="{2315E1E9-08EC-4F87-A456-6074CADA3256}" type="presParOf" srcId="{2186AD68-BCCB-4A19-A3A6-0A013827063E}" destId="{6A1C7997-AEDC-4EC7-BD27-F1AFE215A5E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D3556F-9C6D-4A8F-80E4-ECAD84ECB79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EBCACCC8-796B-4AC0-B44E-EA021CD6C175}">
      <dgm:prSet custT="1"/>
      <dgm:spPr/>
      <dgm:t>
        <a:bodyPr/>
        <a:lstStyle/>
        <a:p>
          <a:pPr rtl="0"/>
          <a:r>
            <a:rPr lang="it-IT" sz="1600" dirty="0" smtClean="0">
              <a:latin typeface="+mj-lt"/>
            </a:rPr>
            <a:t>Coinvolgimento di un </a:t>
          </a:r>
          <a:r>
            <a:rPr lang="it-IT" sz="1600" u="sng" dirty="0" smtClean="0">
              <a:latin typeface="+mj-lt"/>
            </a:rPr>
            <a:t>mix adeguato di organismi partecipanti</a:t>
          </a:r>
          <a:r>
            <a:rPr lang="it-IT" sz="1600" u="none" dirty="0" smtClean="0">
              <a:latin typeface="+mj-lt"/>
            </a:rPr>
            <a:t> </a:t>
          </a:r>
          <a:r>
            <a:rPr lang="it-IT" sz="1600" dirty="0" smtClean="0">
              <a:latin typeface="+mj-lt"/>
            </a:rPr>
            <a:t>complementari,  con profili, esperienze ed expertise necessarie per realizzare con successo ogni aspetto del progetto</a:t>
          </a:r>
          <a:endParaRPr lang="it-IT" sz="1600" dirty="0">
            <a:latin typeface="+mj-lt"/>
          </a:endParaRPr>
        </a:p>
      </dgm:t>
    </dgm:pt>
    <dgm:pt modelId="{DAD735DC-826A-43D1-B01D-BEA2E4A4E4B0}" type="parTrans" cxnId="{0BFD5BC9-A206-45E4-A722-341D433DBC7D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7821E7A8-7C18-42AC-861A-0AA6E4D00808}" type="sibTrans" cxnId="{0BFD5BC9-A206-45E4-A722-341D433DBC7D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F593A0D9-4E4F-44F3-BC2D-81E7C40A1A17}">
      <dgm:prSet custT="1"/>
      <dgm:spPr/>
      <dgm:t>
        <a:bodyPr/>
        <a:lstStyle/>
        <a:p>
          <a:pPr rtl="0"/>
          <a:r>
            <a:rPr lang="it-IT" sz="1600" dirty="0" smtClean="0">
              <a:latin typeface="+mj-lt"/>
            </a:rPr>
            <a:t>La </a:t>
          </a:r>
          <a:r>
            <a:rPr lang="it-IT" sz="1600" u="sng" dirty="0" smtClean="0">
              <a:latin typeface="+mj-lt"/>
            </a:rPr>
            <a:t>distribuzione delle responsabilità</a:t>
          </a:r>
          <a:r>
            <a:rPr lang="it-IT" sz="1600" dirty="0" smtClean="0">
              <a:latin typeface="+mj-lt"/>
            </a:rPr>
            <a:t> e dei </a:t>
          </a:r>
          <a:r>
            <a:rPr lang="it-IT" sz="1600" u="sng" dirty="0" smtClean="0">
              <a:latin typeface="+mj-lt"/>
            </a:rPr>
            <a:t>compiti</a:t>
          </a:r>
          <a:r>
            <a:rPr lang="it-IT" sz="1600" dirty="0" smtClean="0">
              <a:latin typeface="+mj-lt"/>
            </a:rPr>
            <a:t> dimostra l’impegno e il contributo attivo di tutte le organizzazioni partecipanti</a:t>
          </a:r>
          <a:endParaRPr lang="it-IT" sz="1600" dirty="0">
            <a:latin typeface="+mj-lt"/>
          </a:endParaRPr>
        </a:p>
      </dgm:t>
    </dgm:pt>
    <dgm:pt modelId="{D4723AD2-7E24-4508-81AC-EF8949D54068}" type="parTrans" cxnId="{6ACFA1EE-D181-4900-9AE2-6A52E6BFE08A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905AEE78-856A-47C8-924A-990EE87C5917}" type="sibTrans" cxnId="{6ACFA1EE-D181-4900-9AE2-6A52E6BFE08A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67ACBDFA-21A0-462E-A7B6-FC2C788DDC22}">
      <dgm:prSet custT="1"/>
      <dgm:spPr/>
      <dgm:t>
        <a:bodyPr/>
        <a:lstStyle/>
        <a:p>
          <a:pPr rtl="0"/>
          <a:r>
            <a:rPr lang="it-IT" sz="1600" dirty="0" smtClean="0">
              <a:latin typeface="+mj-lt"/>
            </a:rPr>
            <a:t>Se rilevante, il progetto prevede la </a:t>
          </a:r>
          <a:r>
            <a:rPr lang="it-IT" sz="1600" u="sng" dirty="0" smtClean="0">
              <a:latin typeface="+mj-lt"/>
            </a:rPr>
            <a:t>partecipazione di organismi provenienti da diversi settori</a:t>
          </a:r>
          <a:r>
            <a:rPr lang="it-IT" sz="1600" dirty="0" smtClean="0">
              <a:latin typeface="+mj-lt"/>
            </a:rPr>
            <a:t> dell’istruzione, della formazione e della gioventù e da altri settori socio-economici</a:t>
          </a:r>
          <a:endParaRPr lang="it-IT" sz="1600" dirty="0">
            <a:latin typeface="+mj-lt"/>
          </a:endParaRPr>
        </a:p>
      </dgm:t>
    </dgm:pt>
    <dgm:pt modelId="{5A8AA651-4496-4549-ABA4-FA7D765DD2EF}" type="parTrans" cxnId="{7FD0BBA5-3ACC-4003-8114-99EA8C714CB9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61213010-BC40-4995-9DBD-D2B51AC5125C}" type="sibTrans" cxnId="{7FD0BBA5-3ACC-4003-8114-99EA8C714CB9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BD0A9170-E346-43A8-913F-5911E7499E41}">
      <dgm:prSet custT="1"/>
      <dgm:spPr/>
      <dgm:t>
        <a:bodyPr/>
        <a:lstStyle/>
        <a:p>
          <a:pPr rtl="0"/>
          <a:r>
            <a:rPr lang="it-IT" sz="1600" dirty="0" smtClean="0">
              <a:latin typeface="+mj-lt"/>
            </a:rPr>
            <a:t>Il partenariato coinvolge concretamente </a:t>
          </a:r>
          <a:r>
            <a:rPr lang="it-IT" sz="1600" i="1" u="none" dirty="0" err="1" smtClean="0">
              <a:latin typeface="+mj-lt"/>
            </a:rPr>
            <a:t>newcomer</a:t>
          </a:r>
          <a:r>
            <a:rPr lang="it-IT" sz="1600" dirty="0" smtClean="0">
              <a:latin typeface="+mj-lt"/>
            </a:rPr>
            <a:t> nel progetto</a:t>
          </a:r>
          <a:endParaRPr lang="it-IT" sz="1600" dirty="0">
            <a:latin typeface="+mj-lt"/>
          </a:endParaRPr>
        </a:p>
      </dgm:t>
    </dgm:pt>
    <dgm:pt modelId="{2457FF43-3089-4B6D-ACF9-21042AB23E5D}" type="parTrans" cxnId="{2DBD775A-EA0F-4DDB-81C6-E7140E25E518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C9D1EAFD-83A6-4661-987E-FD3C0632D453}" type="sibTrans" cxnId="{2DBD775A-EA0F-4DDB-81C6-E7140E25E518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96E57DD3-AB85-47EF-9601-00CB1574081B}">
      <dgm:prSet custT="1"/>
      <dgm:spPr/>
      <dgm:t>
        <a:bodyPr/>
        <a:lstStyle/>
        <a:p>
          <a:pPr rtl="0"/>
          <a:r>
            <a:rPr lang="it-IT" sz="1600" dirty="0" smtClean="0">
              <a:latin typeface="+mj-lt"/>
            </a:rPr>
            <a:t>Presenza di meccanismi efficaci per il </a:t>
          </a:r>
          <a:r>
            <a:rPr lang="it-IT" sz="1600" u="sng" dirty="0" smtClean="0">
              <a:latin typeface="+mj-lt"/>
            </a:rPr>
            <a:t>coordinamento e la comunicazione</a:t>
          </a:r>
          <a:r>
            <a:rPr lang="it-IT" sz="1600" dirty="0" smtClean="0">
              <a:latin typeface="+mj-lt"/>
            </a:rPr>
            <a:t> tra organismi partecipanti  e con gli altri </a:t>
          </a:r>
          <a:r>
            <a:rPr lang="it-IT" sz="1600" i="1" dirty="0" smtClean="0">
              <a:latin typeface="+mj-lt"/>
            </a:rPr>
            <a:t>stakeholder</a:t>
          </a:r>
          <a:r>
            <a:rPr lang="it-IT" sz="1600" dirty="0" smtClean="0">
              <a:latin typeface="+mj-lt"/>
            </a:rPr>
            <a:t> rilevanti</a:t>
          </a:r>
          <a:endParaRPr lang="it-IT" sz="1600" dirty="0">
            <a:latin typeface="+mj-lt"/>
          </a:endParaRPr>
        </a:p>
      </dgm:t>
    </dgm:pt>
    <dgm:pt modelId="{593B56F7-4EA2-4969-A1DF-1ECAF458C3A0}" type="parTrans" cxnId="{8029A8FF-9666-466E-ACA3-1141CF1F1E83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3F31494D-BC9B-4F5B-BFE2-3EB5D2618688}" type="sibTrans" cxnId="{8029A8FF-9666-466E-ACA3-1141CF1F1E83}">
      <dgm:prSet/>
      <dgm:spPr/>
      <dgm:t>
        <a:bodyPr/>
        <a:lstStyle/>
        <a:p>
          <a:endParaRPr lang="it-IT" sz="1500">
            <a:latin typeface="+mj-lt"/>
          </a:endParaRPr>
        </a:p>
      </dgm:t>
    </dgm:pt>
    <dgm:pt modelId="{9A84486E-F2E8-43F8-AA5B-B192536A86D3}">
      <dgm:prSet custT="1"/>
      <dgm:spPr/>
      <dgm:t>
        <a:bodyPr/>
        <a:lstStyle/>
        <a:p>
          <a:pPr algn="l" rtl="0"/>
          <a:endParaRPr lang="it-IT" sz="1500" b="1" kern="1200" dirty="0">
            <a:solidFill>
              <a:schemeClr val="tx1"/>
            </a:solidFill>
            <a:effectLst/>
            <a:latin typeface="+mj-lt"/>
            <a:ea typeface="+mn-ea"/>
            <a:cs typeface="+mn-cs"/>
          </a:endParaRPr>
        </a:p>
      </dgm:t>
    </dgm:pt>
    <dgm:pt modelId="{A74C9A0D-8C3F-4C97-AE89-2FAC5DC4C0FA}" type="parTrans" cxnId="{0059A2A6-C932-429B-8F6A-1BC27725FF6C}">
      <dgm:prSet/>
      <dgm:spPr/>
      <dgm:t>
        <a:bodyPr/>
        <a:lstStyle/>
        <a:p>
          <a:endParaRPr lang="it-IT"/>
        </a:p>
      </dgm:t>
    </dgm:pt>
    <dgm:pt modelId="{A9B522B6-C356-4F04-BF26-4CB360E6AC0A}" type="sibTrans" cxnId="{0059A2A6-C932-429B-8F6A-1BC27725FF6C}">
      <dgm:prSet/>
      <dgm:spPr/>
      <dgm:t>
        <a:bodyPr/>
        <a:lstStyle/>
        <a:p>
          <a:endParaRPr lang="it-IT"/>
        </a:p>
      </dgm:t>
    </dgm:pt>
    <dgm:pt modelId="{635E8E19-8D69-4338-B158-ECB505C88362}" type="pres">
      <dgm:prSet presAssocID="{DFD3556F-9C6D-4A8F-80E4-ECAD84ECB7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7BD81C-7925-4BCF-B578-A1BE1BEFA7EC}" type="pres">
      <dgm:prSet presAssocID="{EBCACCC8-796B-4AC0-B44E-EA021CD6C175}" presName="parentText" presStyleLbl="node1" presStyleIdx="0" presStyleCnt="5" custScaleY="119113" custLinFactY="-4119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DACF2F-86B1-4FE2-A200-6543319AA80F}" type="pres">
      <dgm:prSet presAssocID="{7821E7A8-7C18-42AC-861A-0AA6E4D00808}" presName="spacer" presStyleCnt="0"/>
      <dgm:spPr/>
      <dgm:t>
        <a:bodyPr/>
        <a:lstStyle/>
        <a:p>
          <a:endParaRPr lang="it-IT"/>
        </a:p>
      </dgm:t>
    </dgm:pt>
    <dgm:pt modelId="{3437374A-A189-4667-89EC-ED61BCBD65A4}" type="pres">
      <dgm:prSet presAssocID="{F593A0D9-4E4F-44F3-BC2D-81E7C40A1A17}" presName="parentText" presStyleLbl="node1" presStyleIdx="1" presStyleCnt="5" custLinFactNeighborX="0" custLinFactNeighborY="599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8F023C-1132-4DF7-88A6-A91A5AC66F2F}" type="pres">
      <dgm:prSet presAssocID="{905AEE78-856A-47C8-924A-990EE87C5917}" presName="spacer" presStyleCnt="0"/>
      <dgm:spPr/>
      <dgm:t>
        <a:bodyPr/>
        <a:lstStyle/>
        <a:p>
          <a:endParaRPr lang="it-IT"/>
        </a:p>
      </dgm:t>
    </dgm:pt>
    <dgm:pt modelId="{F4DBFBAA-C382-4C4D-8CFC-9CDB28E5AF28}" type="pres">
      <dgm:prSet presAssocID="{67ACBDFA-21A0-462E-A7B6-FC2C788DDC22}" presName="parentText" presStyleLbl="node1" presStyleIdx="2" presStyleCnt="5" custLinFactY="242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1A4C71-62EB-449B-97DD-9A7D3F583D83}" type="pres">
      <dgm:prSet presAssocID="{61213010-BC40-4995-9DBD-D2B51AC5125C}" presName="spacer" presStyleCnt="0"/>
      <dgm:spPr/>
      <dgm:t>
        <a:bodyPr/>
        <a:lstStyle/>
        <a:p>
          <a:endParaRPr lang="it-IT"/>
        </a:p>
      </dgm:t>
    </dgm:pt>
    <dgm:pt modelId="{A7D02F85-BF71-496E-ACE1-F68D136987B9}" type="pres">
      <dgm:prSet presAssocID="{BD0A9170-E346-43A8-913F-5911E7499E41}" presName="parentText" presStyleLbl="node1" presStyleIdx="3" presStyleCnt="5" custScaleY="54641" custLinFactY="1181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C9BDBD-698E-4CD7-8002-F620891D28A3}" type="pres">
      <dgm:prSet presAssocID="{C9D1EAFD-83A6-4661-987E-FD3C0632D453}" presName="spacer" presStyleCnt="0"/>
      <dgm:spPr/>
      <dgm:t>
        <a:bodyPr/>
        <a:lstStyle/>
        <a:p>
          <a:endParaRPr lang="it-IT"/>
        </a:p>
      </dgm:t>
    </dgm:pt>
    <dgm:pt modelId="{14EB6A38-510F-497B-BE2F-6904AD770D4A}" type="pres">
      <dgm:prSet presAssocID="{96E57DD3-AB85-47EF-9601-00CB1574081B}" presName="parentText" presStyleLbl="node1" presStyleIdx="4" presStyleCnt="5" custLinFactNeighborX="0" custLinFactNeighborY="759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237EFD-6000-4D54-81B3-8115E024076E}" type="pres">
      <dgm:prSet presAssocID="{96E57DD3-AB85-47EF-9601-00CB1574081B}" presName="childText" presStyleLbl="revTx" presStyleIdx="0" presStyleCnt="1" custScaleY="2199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0455C79-EC58-409F-BE41-E417B4E448B6}" type="presOf" srcId="{96E57DD3-AB85-47EF-9601-00CB1574081B}" destId="{14EB6A38-510F-497B-BE2F-6904AD770D4A}" srcOrd="0" destOrd="0" presId="urn:microsoft.com/office/officeart/2005/8/layout/vList2"/>
    <dgm:cxn modelId="{31B37CE5-B29A-4698-A0C0-6109C596619E}" type="presOf" srcId="{BD0A9170-E346-43A8-913F-5911E7499E41}" destId="{A7D02F85-BF71-496E-ACE1-F68D136987B9}" srcOrd="0" destOrd="0" presId="urn:microsoft.com/office/officeart/2005/8/layout/vList2"/>
    <dgm:cxn modelId="{8029A8FF-9666-466E-ACA3-1141CF1F1E83}" srcId="{DFD3556F-9C6D-4A8F-80E4-ECAD84ECB799}" destId="{96E57DD3-AB85-47EF-9601-00CB1574081B}" srcOrd="4" destOrd="0" parTransId="{593B56F7-4EA2-4969-A1DF-1ECAF458C3A0}" sibTransId="{3F31494D-BC9B-4F5B-BFE2-3EB5D2618688}"/>
    <dgm:cxn modelId="{A27E55EF-FFA0-4E1B-AB57-6E9FEA413D3B}" type="presOf" srcId="{EBCACCC8-796B-4AC0-B44E-EA021CD6C175}" destId="{EC7BD81C-7925-4BCF-B578-A1BE1BEFA7EC}" srcOrd="0" destOrd="0" presId="urn:microsoft.com/office/officeart/2005/8/layout/vList2"/>
    <dgm:cxn modelId="{BDD7E32C-1CE5-40A3-B409-A908DA4625ED}" type="presOf" srcId="{F593A0D9-4E4F-44F3-BC2D-81E7C40A1A17}" destId="{3437374A-A189-4667-89EC-ED61BCBD65A4}" srcOrd="0" destOrd="0" presId="urn:microsoft.com/office/officeart/2005/8/layout/vList2"/>
    <dgm:cxn modelId="{5BA7E163-E59F-4C79-A75A-90749361C268}" type="presOf" srcId="{67ACBDFA-21A0-462E-A7B6-FC2C788DDC22}" destId="{F4DBFBAA-C382-4C4D-8CFC-9CDB28E5AF28}" srcOrd="0" destOrd="0" presId="urn:microsoft.com/office/officeart/2005/8/layout/vList2"/>
    <dgm:cxn modelId="{B25DE166-62EF-43B1-95F4-3F97BE117C50}" type="presOf" srcId="{DFD3556F-9C6D-4A8F-80E4-ECAD84ECB799}" destId="{635E8E19-8D69-4338-B158-ECB505C88362}" srcOrd="0" destOrd="0" presId="urn:microsoft.com/office/officeart/2005/8/layout/vList2"/>
    <dgm:cxn modelId="{8F61DEE9-C8A5-4ED2-9165-39BD5444567F}" type="presOf" srcId="{9A84486E-F2E8-43F8-AA5B-B192536A86D3}" destId="{D3237EFD-6000-4D54-81B3-8115E024076E}" srcOrd="0" destOrd="0" presId="urn:microsoft.com/office/officeart/2005/8/layout/vList2"/>
    <dgm:cxn modelId="{6ACFA1EE-D181-4900-9AE2-6A52E6BFE08A}" srcId="{DFD3556F-9C6D-4A8F-80E4-ECAD84ECB799}" destId="{F593A0D9-4E4F-44F3-BC2D-81E7C40A1A17}" srcOrd="1" destOrd="0" parTransId="{D4723AD2-7E24-4508-81AC-EF8949D54068}" sibTransId="{905AEE78-856A-47C8-924A-990EE87C5917}"/>
    <dgm:cxn modelId="{0059A2A6-C932-429B-8F6A-1BC27725FF6C}" srcId="{96E57DD3-AB85-47EF-9601-00CB1574081B}" destId="{9A84486E-F2E8-43F8-AA5B-B192536A86D3}" srcOrd="0" destOrd="0" parTransId="{A74C9A0D-8C3F-4C97-AE89-2FAC5DC4C0FA}" sibTransId="{A9B522B6-C356-4F04-BF26-4CB360E6AC0A}"/>
    <dgm:cxn modelId="{2DBD775A-EA0F-4DDB-81C6-E7140E25E518}" srcId="{DFD3556F-9C6D-4A8F-80E4-ECAD84ECB799}" destId="{BD0A9170-E346-43A8-913F-5911E7499E41}" srcOrd="3" destOrd="0" parTransId="{2457FF43-3089-4B6D-ACF9-21042AB23E5D}" sibTransId="{C9D1EAFD-83A6-4661-987E-FD3C0632D453}"/>
    <dgm:cxn modelId="{7FD0BBA5-3ACC-4003-8114-99EA8C714CB9}" srcId="{DFD3556F-9C6D-4A8F-80E4-ECAD84ECB799}" destId="{67ACBDFA-21A0-462E-A7B6-FC2C788DDC22}" srcOrd="2" destOrd="0" parTransId="{5A8AA651-4496-4549-ABA4-FA7D765DD2EF}" sibTransId="{61213010-BC40-4995-9DBD-D2B51AC5125C}"/>
    <dgm:cxn modelId="{0BFD5BC9-A206-45E4-A722-341D433DBC7D}" srcId="{DFD3556F-9C6D-4A8F-80E4-ECAD84ECB799}" destId="{EBCACCC8-796B-4AC0-B44E-EA021CD6C175}" srcOrd="0" destOrd="0" parTransId="{DAD735DC-826A-43D1-B01D-BEA2E4A4E4B0}" sibTransId="{7821E7A8-7C18-42AC-861A-0AA6E4D00808}"/>
    <dgm:cxn modelId="{7A9A9CFE-1366-4FA3-8F92-307616DA12EB}" type="presParOf" srcId="{635E8E19-8D69-4338-B158-ECB505C88362}" destId="{EC7BD81C-7925-4BCF-B578-A1BE1BEFA7EC}" srcOrd="0" destOrd="0" presId="urn:microsoft.com/office/officeart/2005/8/layout/vList2"/>
    <dgm:cxn modelId="{F71B4C3A-EBB3-4418-9FF9-1C3A15929B6D}" type="presParOf" srcId="{635E8E19-8D69-4338-B158-ECB505C88362}" destId="{95DACF2F-86B1-4FE2-A200-6543319AA80F}" srcOrd="1" destOrd="0" presId="urn:microsoft.com/office/officeart/2005/8/layout/vList2"/>
    <dgm:cxn modelId="{FC4C8D7C-90A3-4F39-A43E-6A7C9BE44445}" type="presParOf" srcId="{635E8E19-8D69-4338-B158-ECB505C88362}" destId="{3437374A-A189-4667-89EC-ED61BCBD65A4}" srcOrd="2" destOrd="0" presId="urn:microsoft.com/office/officeart/2005/8/layout/vList2"/>
    <dgm:cxn modelId="{57019631-430F-474E-8EA1-B267EC24C80D}" type="presParOf" srcId="{635E8E19-8D69-4338-B158-ECB505C88362}" destId="{678F023C-1132-4DF7-88A6-A91A5AC66F2F}" srcOrd="3" destOrd="0" presId="urn:microsoft.com/office/officeart/2005/8/layout/vList2"/>
    <dgm:cxn modelId="{0955F1DA-F3C0-4A8F-B3C2-3BF0F02528F3}" type="presParOf" srcId="{635E8E19-8D69-4338-B158-ECB505C88362}" destId="{F4DBFBAA-C382-4C4D-8CFC-9CDB28E5AF28}" srcOrd="4" destOrd="0" presId="urn:microsoft.com/office/officeart/2005/8/layout/vList2"/>
    <dgm:cxn modelId="{0CE84099-E6A5-4320-AF43-8F0F24703D01}" type="presParOf" srcId="{635E8E19-8D69-4338-B158-ECB505C88362}" destId="{C11A4C71-62EB-449B-97DD-9A7D3F583D83}" srcOrd="5" destOrd="0" presId="urn:microsoft.com/office/officeart/2005/8/layout/vList2"/>
    <dgm:cxn modelId="{88F66D84-178F-4441-A30D-A2A5FEE3D5B6}" type="presParOf" srcId="{635E8E19-8D69-4338-B158-ECB505C88362}" destId="{A7D02F85-BF71-496E-ACE1-F68D136987B9}" srcOrd="6" destOrd="0" presId="urn:microsoft.com/office/officeart/2005/8/layout/vList2"/>
    <dgm:cxn modelId="{F3DB4553-1AC2-4A4B-8B5F-FE3E5349704E}" type="presParOf" srcId="{635E8E19-8D69-4338-B158-ECB505C88362}" destId="{37C9BDBD-698E-4CD7-8002-F620891D28A3}" srcOrd="7" destOrd="0" presId="urn:microsoft.com/office/officeart/2005/8/layout/vList2"/>
    <dgm:cxn modelId="{3E097C4C-F4E2-4415-9A3C-265C0D0E6572}" type="presParOf" srcId="{635E8E19-8D69-4338-B158-ECB505C88362}" destId="{14EB6A38-510F-497B-BE2F-6904AD770D4A}" srcOrd="8" destOrd="0" presId="urn:microsoft.com/office/officeart/2005/8/layout/vList2"/>
    <dgm:cxn modelId="{63912B12-F17C-4532-AF62-28014FB8A496}" type="presParOf" srcId="{635E8E19-8D69-4338-B158-ECB505C88362}" destId="{D3237EFD-6000-4D54-81B3-8115E024076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C4C532-1BA9-4298-9BCF-1DD78412D467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DDB8DA9D-9409-4953-8588-D81530344B78}">
      <dgm:prSet custT="1"/>
      <dgm:spPr/>
      <dgm:t>
        <a:bodyPr/>
        <a:lstStyle/>
        <a:p>
          <a:pPr rtl="0"/>
          <a:r>
            <a:rPr lang="it-IT" sz="1600" dirty="0" smtClean="0">
              <a:latin typeface="Cambria" panose="02040503050406030204" pitchFamily="18" charset="0"/>
            </a:rPr>
            <a:t>Qualità delle </a:t>
          </a:r>
          <a:r>
            <a:rPr lang="it-IT" sz="1600" u="sng" dirty="0" smtClean="0">
              <a:latin typeface="Cambria" panose="02040503050406030204" pitchFamily="18" charset="0"/>
            </a:rPr>
            <a:t>misure per la valutazione</a:t>
          </a:r>
          <a:r>
            <a:rPr lang="it-IT" sz="1600" dirty="0" smtClean="0">
              <a:latin typeface="Cambria" panose="02040503050406030204" pitchFamily="18" charset="0"/>
            </a:rPr>
            <a:t> delle </a:t>
          </a:r>
          <a:r>
            <a:rPr lang="it-IT" sz="1600" u="sng" dirty="0" smtClean="0">
              <a:latin typeface="Cambria" panose="02040503050406030204" pitchFamily="18" charset="0"/>
            </a:rPr>
            <a:t>attività</a:t>
          </a:r>
          <a:r>
            <a:rPr lang="it-IT" sz="1600" dirty="0" smtClean="0">
              <a:latin typeface="Cambria" panose="02040503050406030204" pitchFamily="18" charset="0"/>
            </a:rPr>
            <a:t> e dei </a:t>
          </a:r>
          <a:r>
            <a:rPr lang="it-IT" sz="1600" u="sng" dirty="0" smtClean="0">
              <a:latin typeface="Cambria" panose="02040503050406030204" pitchFamily="18" charset="0"/>
            </a:rPr>
            <a:t>risultat</a:t>
          </a:r>
          <a:r>
            <a:rPr lang="it-IT" sz="1600" dirty="0" smtClean="0">
              <a:latin typeface="Cambria" panose="02040503050406030204" pitchFamily="18" charset="0"/>
            </a:rPr>
            <a:t>i del progetto</a:t>
          </a:r>
          <a:endParaRPr lang="it-IT" sz="1600" dirty="0">
            <a:latin typeface="Cambria" panose="02040503050406030204" pitchFamily="18" charset="0"/>
          </a:endParaRPr>
        </a:p>
      </dgm:t>
    </dgm:pt>
    <dgm:pt modelId="{AC793779-3304-4C1A-ACE3-6E2C79C35B77}" type="parTrans" cxnId="{912CFA3D-9192-4526-9E23-2414EC451586}">
      <dgm:prSet/>
      <dgm:spPr/>
      <dgm:t>
        <a:bodyPr/>
        <a:lstStyle/>
        <a:p>
          <a:endParaRPr lang="it-IT" sz="1600"/>
        </a:p>
      </dgm:t>
    </dgm:pt>
    <dgm:pt modelId="{2ABD017F-76EC-41BF-B073-EC2723C0FB7E}" type="sibTrans" cxnId="{912CFA3D-9192-4526-9E23-2414EC451586}">
      <dgm:prSet/>
      <dgm:spPr/>
      <dgm:t>
        <a:bodyPr/>
        <a:lstStyle/>
        <a:p>
          <a:endParaRPr lang="it-IT" sz="1600"/>
        </a:p>
      </dgm:t>
    </dgm:pt>
    <dgm:pt modelId="{ED97EBDE-A8E6-4DEE-823E-226784960B60}">
      <dgm:prSet custT="1"/>
      <dgm:spPr/>
      <dgm:t>
        <a:bodyPr/>
        <a:lstStyle/>
        <a:p>
          <a:pPr algn="l" rtl="0"/>
          <a:r>
            <a:rPr lang="it-IT" sz="1600" dirty="0" smtClean="0">
              <a:latin typeface="Cambria" panose="02040503050406030204" pitchFamily="18" charset="0"/>
            </a:rPr>
            <a:t>Potenziale </a:t>
          </a:r>
          <a:r>
            <a:rPr lang="it-IT" sz="1600" u="sng" dirty="0" smtClean="0">
              <a:latin typeface="Cambria" panose="02040503050406030204" pitchFamily="18" charset="0"/>
            </a:rPr>
            <a:t>impatto</a:t>
          </a:r>
          <a:r>
            <a:rPr lang="it-IT" sz="1600" u="none" dirty="0" smtClean="0">
              <a:latin typeface="Cambria" panose="02040503050406030204" pitchFamily="18" charset="0"/>
            </a:rPr>
            <a:t> </a:t>
          </a:r>
        </a:p>
        <a:p>
          <a:pPr algn="just" rtl="0"/>
          <a:r>
            <a:rPr lang="it-IT" sz="1600" dirty="0" smtClean="0"/>
            <a:t>- su partecipanti e organizzazioni partecipanti, durante e dopo l'arco della durata del  progetto</a:t>
          </a:r>
        </a:p>
        <a:p>
          <a:pPr algn="l"/>
          <a:r>
            <a:rPr lang="it-IT" sz="1600" dirty="0" smtClean="0"/>
            <a:t> - al di fuori delle organizzazioni e dei soggetti che partecipano direttamente al progetto, a livello </a:t>
          </a:r>
        </a:p>
        <a:p>
          <a:pPr algn="l"/>
          <a:r>
            <a:rPr lang="it-IT" sz="1600" dirty="0" smtClean="0"/>
            <a:t>   locale, regionale, nazionale e/o europeo</a:t>
          </a:r>
          <a:endParaRPr lang="it-IT" sz="1600" dirty="0">
            <a:latin typeface="Cambria" panose="02040503050406030204" pitchFamily="18" charset="0"/>
          </a:endParaRPr>
        </a:p>
      </dgm:t>
    </dgm:pt>
    <dgm:pt modelId="{0D18B01F-E1DA-4C71-AF6E-D7AFB500E3FE}" type="parTrans" cxnId="{8773656C-7DFD-46C7-9918-10D8053C2C22}">
      <dgm:prSet/>
      <dgm:spPr/>
      <dgm:t>
        <a:bodyPr/>
        <a:lstStyle/>
        <a:p>
          <a:endParaRPr lang="it-IT" sz="1600"/>
        </a:p>
      </dgm:t>
    </dgm:pt>
    <dgm:pt modelId="{3342B23C-BBC2-499F-A757-74F1C50F54E6}" type="sibTrans" cxnId="{8773656C-7DFD-46C7-9918-10D8053C2C22}">
      <dgm:prSet/>
      <dgm:spPr/>
      <dgm:t>
        <a:bodyPr/>
        <a:lstStyle/>
        <a:p>
          <a:endParaRPr lang="it-IT" sz="1600"/>
        </a:p>
      </dgm:t>
    </dgm:pt>
    <dgm:pt modelId="{41086589-756E-41FE-9C41-E69CFED5DF35}">
      <dgm:prSet custT="1"/>
      <dgm:spPr/>
      <dgm:t>
        <a:bodyPr/>
        <a:lstStyle/>
        <a:p>
          <a:pPr rtl="0"/>
          <a:r>
            <a:rPr lang="it-IT" sz="1600" dirty="0" smtClean="0">
              <a:latin typeface="Cambria" panose="02040503050406030204" pitchFamily="18" charset="0"/>
            </a:rPr>
            <a:t>Qualità del </a:t>
          </a:r>
          <a:r>
            <a:rPr lang="it-IT" sz="1600" u="sng" dirty="0" smtClean="0">
              <a:latin typeface="Cambria" panose="02040503050406030204" pitchFamily="18" charset="0"/>
            </a:rPr>
            <a:t>piano di disseminazione</a:t>
          </a:r>
          <a:r>
            <a:rPr lang="it-IT" sz="1600" dirty="0" smtClean="0">
              <a:latin typeface="Cambria" panose="02040503050406030204" pitchFamily="18" charset="0"/>
            </a:rPr>
            <a:t>: adeguatezza e qualità delle misure finalizzate a condividere i risultati del progetto all’interno e al di fuori degli organismi partecipanti</a:t>
          </a:r>
          <a:endParaRPr lang="it-IT" sz="1600" dirty="0">
            <a:latin typeface="Cambria" panose="02040503050406030204" pitchFamily="18" charset="0"/>
          </a:endParaRPr>
        </a:p>
      </dgm:t>
    </dgm:pt>
    <dgm:pt modelId="{6E96A09B-710D-450A-B60A-036C71955AC2}" type="parTrans" cxnId="{AD16A16C-D46A-41B0-AB0C-992573AE2B65}">
      <dgm:prSet/>
      <dgm:spPr/>
      <dgm:t>
        <a:bodyPr/>
        <a:lstStyle/>
        <a:p>
          <a:endParaRPr lang="it-IT" sz="1600"/>
        </a:p>
      </dgm:t>
    </dgm:pt>
    <dgm:pt modelId="{D48F53AB-5B95-4427-A508-B55CAD5034D9}" type="sibTrans" cxnId="{AD16A16C-D46A-41B0-AB0C-992573AE2B65}">
      <dgm:prSet/>
      <dgm:spPr/>
      <dgm:t>
        <a:bodyPr/>
        <a:lstStyle/>
        <a:p>
          <a:endParaRPr lang="it-IT" sz="1600"/>
        </a:p>
      </dgm:t>
    </dgm:pt>
    <dgm:pt modelId="{E26A9165-5D0B-469F-AADA-2838EF5CBA56}">
      <dgm:prSet custT="1"/>
      <dgm:spPr/>
      <dgm:t>
        <a:bodyPr/>
        <a:lstStyle/>
        <a:p>
          <a:pPr algn="just" rtl="0"/>
          <a:r>
            <a:rPr lang="it-IT" sz="1600" dirty="0" smtClean="0"/>
            <a:t>Se pertinente, la misura in cui la proposta descrive il modo in cui i </a:t>
          </a:r>
          <a:r>
            <a:rPr lang="it-IT" sz="1600" u="sng" dirty="0" smtClean="0"/>
            <a:t>materiali, i documenti e i supporti prodotti saranno resi disponibili gratuitamente</a:t>
          </a:r>
          <a:r>
            <a:rPr lang="it-IT" sz="1600" dirty="0" smtClean="0"/>
            <a:t> e promossi mediante licenze aperte e senza limitazioni sproporzionate</a:t>
          </a:r>
          <a:endParaRPr lang="it-IT" sz="1600" dirty="0">
            <a:latin typeface="Cambria" panose="02040503050406030204" pitchFamily="18" charset="0"/>
          </a:endParaRPr>
        </a:p>
      </dgm:t>
    </dgm:pt>
    <dgm:pt modelId="{ACF07141-7CBD-42F4-A1CE-E73EE06F76F2}" type="parTrans" cxnId="{13891485-F0C0-440B-B8C8-3F7E72E55358}">
      <dgm:prSet/>
      <dgm:spPr/>
      <dgm:t>
        <a:bodyPr/>
        <a:lstStyle/>
        <a:p>
          <a:endParaRPr lang="it-IT" sz="1600"/>
        </a:p>
      </dgm:t>
    </dgm:pt>
    <dgm:pt modelId="{E5144B09-CD44-4FA7-875B-50D93635F723}" type="sibTrans" cxnId="{13891485-F0C0-440B-B8C8-3F7E72E55358}">
      <dgm:prSet/>
      <dgm:spPr/>
      <dgm:t>
        <a:bodyPr/>
        <a:lstStyle/>
        <a:p>
          <a:endParaRPr lang="it-IT" sz="1600"/>
        </a:p>
      </dgm:t>
    </dgm:pt>
    <dgm:pt modelId="{4BD407CE-48BC-4E74-A2FA-35518C142085}">
      <dgm:prSet custT="1"/>
      <dgm:spPr/>
      <dgm:t>
        <a:bodyPr/>
        <a:lstStyle/>
        <a:p>
          <a:pPr rtl="0"/>
          <a:r>
            <a:rPr lang="it-IT" sz="1600" dirty="0" smtClean="0">
              <a:latin typeface="Cambria" panose="02040503050406030204" pitchFamily="18" charset="0"/>
            </a:rPr>
            <a:t>Qualità del </a:t>
          </a:r>
          <a:r>
            <a:rPr lang="it-IT" sz="1600" u="sng" dirty="0" smtClean="0">
              <a:latin typeface="Cambria" panose="02040503050406030204" pitchFamily="18" charset="0"/>
            </a:rPr>
            <a:t>piano per garantire la sostenibilità</a:t>
          </a:r>
          <a:r>
            <a:rPr lang="it-IT" sz="1600" dirty="0" smtClean="0">
              <a:latin typeface="Cambria" panose="02040503050406030204" pitchFamily="18" charset="0"/>
            </a:rPr>
            <a:t> del progetto: </a:t>
          </a:r>
          <a:r>
            <a:rPr lang="it-IT" sz="1600" dirty="0" smtClean="0"/>
            <a:t>la sua capacità di continuare ad avere un impatto e di produrre risultati positivi dopo il termine della sovvenzione dell'UE</a:t>
          </a:r>
          <a:endParaRPr lang="it-IT" sz="1600" dirty="0">
            <a:latin typeface="Cambria" panose="02040503050406030204" pitchFamily="18" charset="0"/>
          </a:endParaRPr>
        </a:p>
      </dgm:t>
    </dgm:pt>
    <dgm:pt modelId="{3A673785-2A05-4DD5-8644-0FEF31104E40}" type="parTrans" cxnId="{8E3A7B37-FFEE-4774-A1C0-2AB1D58971AD}">
      <dgm:prSet/>
      <dgm:spPr/>
      <dgm:t>
        <a:bodyPr/>
        <a:lstStyle/>
        <a:p>
          <a:endParaRPr lang="it-IT" sz="1600"/>
        </a:p>
      </dgm:t>
    </dgm:pt>
    <dgm:pt modelId="{BD60D67B-C100-4E9A-8222-8748FFA8491B}" type="sibTrans" cxnId="{8E3A7B37-FFEE-4774-A1C0-2AB1D58971AD}">
      <dgm:prSet/>
      <dgm:spPr/>
      <dgm:t>
        <a:bodyPr/>
        <a:lstStyle/>
        <a:p>
          <a:endParaRPr lang="it-IT" sz="1600"/>
        </a:p>
      </dgm:t>
    </dgm:pt>
    <dgm:pt modelId="{8800CA9E-EA1F-450B-BA69-B3EC5AE8D588}" type="pres">
      <dgm:prSet presAssocID="{52C4C532-1BA9-4298-9BCF-1DD78412D4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92708A5-93D5-4AAF-A137-733A08F9CB7F}" type="pres">
      <dgm:prSet presAssocID="{DDB8DA9D-9409-4953-8588-D81530344B78}" presName="parentText" presStyleLbl="node1" presStyleIdx="0" presStyleCnt="5" custScaleY="52718" custLinFactY="128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BD9665-F688-46A9-9D4E-5457A31EF01B}" type="pres">
      <dgm:prSet presAssocID="{2ABD017F-76EC-41BF-B073-EC2723C0FB7E}" presName="spacer" presStyleCnt="0"/>
      <dgm:spPr/>
      <dgm:t>
        <a:bodyPr/>
        <a:lstStyle/>
        <a:p>
          <a:endParaRPr lang="it-IT"/>
        </a:p>
      </dgm:t>
    </dgm:pt>
    <dgm:pt modelId="{C6B7FC87-C458-4968-B4C8-0BA1016D118C}" type="pres">
      <dgm:prSet presAssocID="{ED97EBDE-A8E6-4DEE-823E-226784960B60}" presName="parentText" presStyleLbl="node1" presStyleIdx="1" presStyleCnt="5" custScaleY="102775" custLinFactY="98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394B38-FBAC-4D0A-8CD1-E7082FE15A3D}" type="pres">
      <dgm:prSet presAssocID="{3342B23C-BBC2-499F-A757-74F1C50F54E6}" presName="spacer" presStyleCnt="0"/>
      <dgm:spPr/>
      <dgm:t>
        <a:bodyPr/>
        <a:lstStyle/>
        <a:p>
          <a:endParaRPr lang="it-IT"/>
        </a:p>
      </dgm:t>
    </dgm:pt>
    <dgm:pt modelId="{1FB78646-F4EE-4F22-9D6F-1E7CEB79B7F9}" type="pres">
      <dgm:prSet presAssocID="{41086589-756E-41FE-9C41-E69CFED5DF35}" presName="parentText" presStyleLbl="node1" presStyleIdx="2" presStyleCnt="5" custScaleY="64919" custLinFactY="53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171BBF-CA33-46DF-A0B9-8FD842B1ED3A}" type="pres">
      <dgm:prSet presAssocID="{D48F53AB-5B95-4427-A508-B55CAD5034D9}" presName="spacer" presStyleCnt="0"/>
      <dgm:spPr/>
      <dgm:t>
        <a:bodyPr/>
        <a:lstStyle/>
        <a:p>
          <a:endParaRPr lang="it-IT"/>
        </a:p>
      </dgm:t>
    </dgm:pt>
    <dgm:pt modelId="{390FDA88-CE0F-460E-AEA4-F706477F7449}" type="pres">
      <dgm:prSet presAssocID="{E26A9165-5D0B-469F-AADA-2838EF5CBA56}" presName="parentText" presStyleLbl="node1" presStyleIdx="3" presStyleCnt="5" custScaleY="80070" custLinFactY="9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586245-1687-44F7-8D76-002F640458DA}" type="pres">
      <dgm:prSet presAssocID="{E5144B09-CD44-4FA7-875B-50D93635F723}" presName="spacer" presStyleCnt="0"/>
      <dgm:spPr/>
      <dgm:t>
        <a:bodyPr/>
        <a:lstStyle/>
        <a:p>
          <a:endParaRPr lang="it-IT"/>
        </a:p>
      </dgm:t>
    </dgm:pt>
    <dgm:pt modelId="{B8968C37-6366-4412-85E3-6B4DD1B5CDE0}" type="pres">
      <dgm:prSet presAssocID="{4BD407CE-48BC-4E74-A2FA-35518C142085}" presName="parentText" presStyleLbl="node1" presStyleIdx="4" presStyleCnt="5" custScaleY="5773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D388460-D527-4ABB-8651-591765A6616A}" type="presOf" srcId="{41086589-756E-41FE-9C41-E69CFED5DF35}" destId="{1FB78646-F4EE-4F22-9D6F-1E7CEB79B7F9}" srcOrd="0" destOrd="0" presId="urn:microsoft.com/office/officeart/2005/8/layout/vList2"/>
    <dgm:cxn modelId="{FEB4931E-031A-4176-B331-CD4C8E30806B}" type="presOf" srcId="{DDB8DA9D-9409-4953-8588-D81530344B78}" destId="{092708A5-93D5-4AAF-A137-733A08F9CB7F}" srcOrd="0" destOrd="0" presId="urn:microsoft.com/office/officeart/2005/8/layout/vList2"/>
    <dgm:cxn modelId="{13891485-F0C0-440B-B8C8-3F7E72E55358}" srcId="{52C4C532-1BA9-4298-9BCF-1DD78412D467}" destId="{E26A9165-5D0B-469F-AADA-2838EF5CBA56}" srcOrd="3" destOrd="0" parTransId="{ACF07141-7CBD-42F4-A1CE-E73EE06F76F2}" sibTransId="{E5144B09-CD44-4FA7-875B-50D93635F723}"/>
    <dgm:cxn modelId="{8773656C-7DFD-46C7-9918-10D8053C2C22}" srcId="{52C4C532-1BA9-4298-9BCF-1DD78412D467}" destId="{ED97EBDE-A8E6-4DEE-823E-226784960B60}" srcOrd="1" destOrd="0" parTransId="{0D18B01F-E1DA-4C71-AF6E-D7AFB500E3FE}" sibTransId="{3342B23C-BBC2-499F-A757-74F1C50F54E6}"/>
    <dgm:cxn modelId="{C23868B2-024C-4F2A-8F2D-6298259893EB}" type="presOf" srcId="{E26A9165-5D0B-469F-AADA-2838EF5CBA56}" destId="{390FDA88-CE0F-460E-AEA4-F706477F7449}" srcOrd="0" destOrd="0" presId="urn:microsoft.com/office/officeart/2005/8/layout/vList2"/>
    <dgm:cxn modelId="{BADB15F2-7F78-4D6B-AEAB-008CF495C421}" type="presOf" srcId="{ED97EBDE-A8E6-4DEE-823E-226784960B60}" destId="{C6B7FC87-C458-4968-B4C8-0BA1016D118C}" srcOrd="0" destOrd="0" presId="urn:microsoft.com/office/officeart/2005/8/layout/vList2"/>
    <dgm:cxn modelId="{A93610CA-FF46-4E20-8A2A-4E9BAC82043E}" type="presOf" srcId="{52C4C532-1BA9-4298-9BCF-1DD78412D467}" destId="{8800CA9E-EA1F-450B-BA69-B3EC5AE8D588}" srcOrd="0" destOrd="0" presId="urn:microsoft.com/office/officeart/2005/8/layout/vList2"/>
    <dgm:cxn modelId="{8E3A7B37-FFEE-4774-A1C0-2AB1D58971AD}" srcId="{52C4C532-1BA9-4298-9BCF-1DD78412D467}" destId="{4BD407CE-48BC-4E74-A2FA-35518C142085}" srcOrd="4" destOrd="0" parTransId="{3A673785-2A05-4DD5-8644-0FEF31104E40}" sibTransId="{BD60D67B-C100-4E9A-8222-8748FFA8491B}"/>
    <dgm:cxn modelId="{AD16A16C-D46A-41B0-AB0C-992573AE2B65}" srcId="{52C4C532-1BA9-4298-9BCF-1DD78412D467}" destId="{41086589-756E-41FE-9C41-E69CFED5DF35}" srcOrd="2" destOrd="0" parTransId="{6E96A09B-710D-450A-B60A-036C71955AC2}" sibTransId="{D48F53AB-5B95-4427-A508-B55CAD5034D9}"/>
    <dgm:cxn modelId="{618D8A8B-E422-4D1C-BBF3-25F78DD9447C}" type="presOf" srcId="{4BD407CE-48BC-4E74-A2FA-35518C142085}" destId="{B8968C37-6366-4412-85E3-6B4DD1B5CDE0}" srcOrd="0" destOrd="0" presId="urn:microsoft.com/office/officeart/2005/8/layout/vList2"/>
    <dgm:cxn modelId="{912CFA3D-9192-4526-9E23-2414EC451586}" srcId="{52C4C532-1BA9-4298-9BCF-1DD78412D467}" destId="{DDB8DA9D-9409-4953-8588-D81530344B78}" srcOrd="0" destOrd="0" parTransId="{AC793779-3304-4C1A-ACE3-6E2C79C35B77}" sibTransId="{2ABD017F-76EC-41BF-B073-EC2723C0FB7E}"/>
    <dgm:cxn modelId="{B2F4949C-8EB0-46E0-B632-A13B667ABB33}" type="presParOf" srcId="{8800CA9E-EA1F-450B-BA69-B3EC5AE8D588}" destId="{092708A5-93D5-4AAF-A137-733A08F9CB7F}" srcOrd="0" destOrd="0" presId="urn:microsoft.com/office/officeart/2005/8/layout/vList2"/>
    <dgm:cxn modelId="{6D777B74-D7FB-4040-8C36-37897621FCCF}" type="presParOf" srcId="{8800CA9E-EA1F-450B-BA69-B3EC5AE8D588}" destId="{C3BD9665-F688-46A9-9D4E-5457A31EF01B}" srcOrd="1" destOrd="0" presId="urn:microsoft.com/office/officeart/2005/8/layout/vList2"/>
    <dgm:cxn modelId="{F6164427-B3C3-48CE-B85E-1AF88A23F47D}" type="presParOf" srcId="{8800CA9E-EA1F-450B-BA69-B3EC5AE8D588}" destId="{C6B7FC87-C458-4968-B4C8-0BA1016D118C}" srcOrd="2" destOrd="0" presId="urn:microsoft.com/office/officeart/2005/8/layout/vList2"/>
    <dgm:cxn modelId="{DCFFEF7A-AD79-45D3-9D12-89610AB961D2}" type="presParOf" srcId="{8800CA9E-EA1F-450B-BA69-B3EC5AE8D588}" destId="{C8394B38-FBAC-4D0A-8CD1-E7082FE15A3D}" srcOrd="3" destOrd="0" presId="urn:microsoft.com/office/officeart/2005/8/layout/vList2"/>
    <dgm:cxn modelId="{BEACB6FE-7FFF-4FCB-A11D-883BE896B274}" type="presParOf" srcId="{8800CA9E-EA1F-450B-BA69-B3EC5AE8D588}" destId="{1FB78646-F4EE-4F22-9D6F-1E7CEB79B7F9}" srcOrd="4" destOrd="0" presId="urn:microsoft.com/office/officeart/2005/8/layout/vList2"/>
    <dgm:cxn modelId="{AACD4052-03DD-463E-9055-F9AD28CC2728}" type="presParOf" srcId="{8800CA9E-EA1F-450B-BA69-B3EC5AE8D588}" destId="{1E171BBF-CA33-46DF-A0B9-8FD842B1ED3A}" srcOrd="5" destOrd="0" presId="urn:microsoft.com/office/officeart/2005/8/layout/vList2"/>
    <dgm:cxn modelId="{799B7509-3D55-4677-988E-84EBCB184FD7}" type="presParOf" srcId="{8800CA9E-EA1F-450B-BA69-B3EC5AE8D588}" destId="{390FDA88-CE0F-460E-AEA4-F706477F7449}" srcOrd="6" destOrd="0" presId="urn:microsoft.com/office/officeart/2005/8/layout/vList2"/>
    <dgm:cxn modelId="{E3B213B7-ED66-4F3F-BA8A-B81CE73BF7C7}" type="presParOf" srcId="{8800CA9E-EA1F-450B-BA69-B3EC5AE8D588}" destId="{6F586245-1687-44F7-8D76-002F640458DA}" srcOrd="7" destOrd="0" presId="urn:microsoft.com/office/officeart/2005/8/layout/vList2"/>
    <dgm:cxn modelId="{089556CC-975F-4857-9B37-D9EDD179438F}" type="presParOf" srcId="{8800CA9E-EA1F-450B-BA69-B3EC5AE8D588}" destId="{B8968C37-6366-4412-85E3-6B4DD1B5CD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93E3C-5353-4EAC-85D4-D5952B7B4984}">
      <dsp:nvSpPr>
        <dsp:cNvPr id="0" name=""/>
        <dsp:cNvSpPr/>
      </dsp:nvSpPr>
      <dsp:spPr>
        <a:xfrm>
          <a:off x="187296" y="-476244"/>
          <a:ext cx="7544237" cy="2862263"/>
        </a:xfrm>
        <a:prstGeom prst="roundRect">
          <a:avLst>
            <a:gd name="adj" fmla="val 10000"/>
          </a:avLst>
        </a:prstGeom>
        <a:gradFill flip="none" rotWithShape="1">
          <a:gsLst>
            <a:gs pos="51000">
              <a:schemeClr val="accent6">
                <a:lumMod val="20000"/>
                <a:lumOff val="8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AE0E95-640F-4AB3-AE1A-C5DC92562ED2}">
      <dsp:nvSpPr>
        <dsp:cNvPr id="0" name=""/>
        <dsp:cNvSpPr/>
      </dsp:nvSpPr>
      <dsp:spPr>
        <a:xfrm>
          <a:off x="525522" y="0"/>
          <a:ext cx="7229359" cy="2862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- </a:t>
          </a:r>
          <a:r>
            <a:rPr lang="it-IT" sz="2200" b="0" kern="1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non</a:t>
          </a:r>
          <a:r>
            <a:rPr lang="it-IT" sz="2200" b="0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it-IT" sz="22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possono presentare candidature</a:t>
          </a:r>
        </a:p>
        <a:p>
          <a:pPr marL="180975" lvl="0" indent="-180975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- </a:t>
          </a:r>
          <a:r>
            <a:rPr lang="it-IT" sz="2200" b="0" kern="1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non</a:t>
          </a:r>
          <a:r>
            <a:rPr lang="it-IT" sz="2200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 </a:t>
          </a:r>
          <a:r>
            <a:rPr lang="it-IT" sz="22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possono essere considerati nel numero minimo di Paesi previsti per l’Azione (soltanto quarto Paese, aggiuntivo rispetto ai 3 Paesi del    Programma)</a:t>
          </a:r>
        </a:p>
        <a:p>
          <a:pPr marL="180975" lvl="0" indent="-180975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- </a:t>
          </a:r>
          <a:r>
            <a:rPr lang="it-IT" sz="2200" b="0" kern="1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possono </a:t>
          </a:r>
          <a:r>
            <a:rPr lang="it-IT" sz="22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partecipare</a:t>
          </a:r>
          <a:r>
            <a:rPr lang="it-IT" sz="2200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 </a:t>
          </a:r>
          <a:r>
            <a:rPr lang="it-IT" sz="2200" b="0" kern="1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solo se </a:t>
          </a:r>
          <a:r>
            <a:rPr lang="it-IT" sz="22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apportano chiaro </a:t>
          </a:r>
          <a:r>
            <a:rPr lang="it-IT" sz="2200" b="0" kern="12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valore aggiunto </a:t>
          </a:r>
          <a:r>
            <a:rPr lang="it-IT" sz="22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all’iniziativa</a:t>
          </a:r>
          <a:endParaRPr lang="it-IT" sz="2200" kern="1200" dirty="0">
            <a:solidFill>
              <a:srgbClr val="003374"/>
            </a:solidFill>
            <a:latin typeface="Cambria" panose="02040503050406030204" pitchFamily="18" charset="0"/>
          </a:endParaRPr>
        </a:p>
      </dsp:txBody>
      <dsp:txXfrm>
        <a:off x="609355" y="83833"/>
        <a:ext cx="7061693" cy="26945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442A4-D7E0-4D90-B65C-862495B6B942}">
      <dsp:nvSpPr>
        <dsp:cNvPr id="0" name=""/>
        <dsp:cNvSpPr/>
      </dsp:nvSpPr>
      <dsp:spPr>
        <a:xfrm>
          <a:off x="644674" y="0"/>
          <a:ext cx="7301346" cy="4835237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 w="38100"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099D9-1A40-4EF4-A13A-6CA2DD85E02A}">
      <dsp:nvSpPr>
        <dsp:cNvPr id="0" name=""/>
        <dsp:cNvSpPr/>
      </dsp:nvSpPr>
      <dsp:spPr>
        <a:xfrm>
          <a:off x="2935" y="1450571"/>
          <a:ext cx="1907543" cy="19340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CREARE UN </a:t>
          </a:r>
          <a:r>
            <a:rPr lang="it-IT" sz="1600" b="1" kern="120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ACCOUNT EU LOGIN (EX ECAS)</a:t>
          </a:r>
          <a:endParaRPr lang="it-IT" sz="1600" b="1" kern="1200" dirty="0">
            <a:solidFill>
              <a:srgbClr val="003374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6054" y="1543690"/>
        <a:ext cx="1721305" cy="1747857"/>
      </dsp:txXfrm>
    </dsp:sp>
    <dsp:sp modelId="{A41A15EA-8985-4F05-B3BB-DA779445373A}">
      <dsp:nvSpPr>
        <dsp:cNvPr id="0" name=""/>
        <dsp:cNvSpPr/>
      </dsp:nvSpPr>
      <dsp:spPr>
        <a:xfrm>
          <a:off x="2228403" y="1450571"/>
          <a:ext cx="1907543" cy="19340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ACCEDERE </a:t>
          </a:r>
          <a:r>
            <a:rPr lang="it-IT" sz="1600" b="0" kern="120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ALL’UNIQUE REGISTRATION FACILITY - </a:t>
          </a:r>
          <a:r>
            <a:rPr lang="it-IT" sz="1600" b="1" kern="120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URF</a:t>
          </a:r>
        </a:p>
      </dsp:txBody>
      <dsp:txXfrm>
        <a:off x="2321522" y="1543690"/>
        <a:ext cx="1721305" cy="1747857"/>
      </dsp:txXfrm>
    </dsp:sp>
    <dsp:sp modelId="{ED197609-985B-4D3E-B137-3DC00BB8BDCA}">
      <dsp:nvSpPr>
        <dsp:cNvPr id="0" name=""/>
        <dsp:cNvSpPr/>
      </dsp:nvSpPr>
      <dsp:spPr>
        <a:xfrm>
          <a:off x="4453871" y="1450571"/>
          <a:ext cx="1907543" cy="19340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OTTENERE </a:t>
          </a:r>
          <a:r>
            <a:rPr lang="it-IT" sz="1600" b="0" kern="120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IL </a:t>
          </a:r>
          <a:r>
            <a:rPr lang="it-IT" sz="1600" b="1" kern="120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PARTICIPANT IDENTIFICATION CODE </a:t>
          </a:r>
          <a:r>
            <a:rPr lang="it-IT" sz="1600" b="0" kern="1200" dirty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- </a:t>
          </a:r>
          <a:r>
            <a:rPr lang="it-IT" sz="1600" b="1" kern="120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PIC </a:t>
          </a:r>
          <a:endParaRPr lang="it-IT" sz="1600" b="1" kern="1200" dirty="0">
            <a:solidFill>
              <a:srgbClr val="003374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6990" y="1543690"/>
        <a:ext cx="1721305" cy="1747857"/>
      </dsp:txXfrm>
    </dsp:sp>
    <dsp:sp modelId="{2837C757-F047-4533-B357-131CB82BCBC4}">
      <dsp:nvSpPr>
        <dsp:cNvPr id="0" name=""/>
        <dsp:cNvSpPr/>
      </dsp:nvSpPr>
      <dsp:spPr>
        <a:xfrm>
          <a:off x="6682275" y="1450571"/>
          <a:ext cx="1907543" cy="19340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0" kern="120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COMPILARE IL</a:t>
          </a:r>
          <a:r>
            <a:rPr lang="it-IT" sz="1500" b="1" kern="1200" dirty="0" smtClean="0">
              <a:solidFill>
                <a:srgbClr val="003374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WEB-FORM KA202</a:t>
          </a:r>
          <a:endParaRPr lang="it-IT" sz="1500" b="0" kern="1200" dirty="0">
            <a:solidFill>
              <a:srgbClr val="003374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775394" y="1543690"/>
        <a:ext cx="1721305" cy="1747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7119C-4796-4823-8A6D-91095A0FC84A}">
      <dsp:nvSpPr>
        <dsp:cNvPr id="0" name=""/>
        <dsp:cNvSpPr/>
      </dsp:nvSpPr>
      <dsp:spPr>
        <a:xfrm>
          <a:off x="0" y="0"/>
          <a:ext cx="8752431" cy="4992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Organismi pubblici/privati appartenenti a uno dei Paesi del Programma</a:t>
          </a:r>
          <a:endParaRPr lang="it-IT" sz="1900" b="1" kern="1200" dirty="0">
            <a:solidFill>
              <a:srgbClr val="003374"/>
            </a:solidFill>
            <a:effectLst/>
            <a:latin typeface="Cambria" panose="02040503050406030204" pitchFamily="18" charset="0"/>
          </a:endParaRPr>
        </a:p>
      </dsp:txBody>
      <dsp:txXfrm>
        <a:off x="24371" y="24371"/>
        <a:ext cx="8703689" cy="450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93E3C-5353-4EAC-85D4-D5952B7B4984}">
      <dsp:nvSpPr>
        <dsp:cNvPr id="0" name=""/>
        <dsp:cNvSpPr/>
      </dsp:nvSpPr>
      <dsp:spPr>
        <a:xfrm>
          <a:off x="0" y="-378314"/>
          <a:ext cx="7972270" cy="3044174"/>
        </a:xfrm>
        <a:prstGeom prst="roundRect">
          <a:avLst>
            <a:gd name="adj" fmla="val 10000"/>
          </a:avLst>
        </a:prstGeom>
        <a:gradFill flip="none" rotWithShape="1">
          <a:gsLst>
            <a:gs pos="2000">
              <a:schemeClr val="accent1">
                <a:lumMod val="75000"/>
              </a:schemeClr>
            </a:gs>
            <a:gs pos="0">
              <a:srgbClr val="92D050"/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r="100000" b="100000"/>
          </a:path>
          <a:tileRect l="-100000" t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AE0E95-640F-4AB3-AE1A-C5DC92562ED2}">
      <dsp:nvSpPr>
        <dsp:cNvPr id="0" name=""/>
        <dsp:cNvSpPr/>
      </dsp:nvSpPr>
      <dsp:spPr>
        <a:xfrm>
          <a:off x="657903" y="0"/>
          <a:ext cx="6374920" cy="3044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975" lvl="0" indent="-180975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kern="1200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marL="180975" lvl="0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- La candidatura verrà presentata </a:t>
          </a:r>
          <a:r>
            <a:rPr lang="it-IT" altLang="en-US" sz="20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solo dall’</a:t>
          </a:r>
          <a:r>
            <a:rPr lang="it-IT" altLang="en-US" sz="2000" b="1" i="1" kern="1200" dirty="0" err="1" smtClean="0">
              <a:solidFill>
                <a:srgbClr val="003374"/>
              </a:solidFill>
              <a:latin typeface="Cambria" panose="02040503050406030204" pitchFamily="18" charset="0"/>
            </a:rPr>
            <a:t>applicant</a:t>
          </a:r>
          <a:r>
            <a:rPr lang="it-IT" altLang="en-US" sz="2000" i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  </a:t>
          </a:r>
        </a:p>
        <a:p>
          <a:pPr marL="180975" lvl="0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i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   </a:t>
          </a:r>
          <a:r>
            <a:rPr lang="it-IT" altLang="en-US" sz="20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all’Agenzia Nazionale del Paese di appartenenza</a:t>
          </a:r>
        </a:p>
        <a:p>
          <a:pPr marL="180975" lvl="0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kern="1200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marL="176213" lvl="0" indent="-176213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- Gli organismi partner </a:t>
          </a:r>
          <a:r>
            <a:rPr lang="it-IT" altLang="en-US" sz="20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non devono inviare la</a:t>
          </a:r>
        </a:p>
        <a:p>
          <a:pPr marL="176213" lvl="0" indent="-176213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  candidatura</a:t>
          </a:r>
          <a:r>
            <a:rPr lang="it-IT" altLang="en-US" sz="20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 alla propria Agenzia</a:t>
          </a:r>
        </a:p>
        <a:p>
          <a:pPr marL="180975" lvl="0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kern="1200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marL="180975" lvl="0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it-IT" altLang="en-US" sz="20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- </a:t>
          </a:r>
          <a:r>
            <a:rPr lang="it-IT" altLang="en-US" sz="2000" u="sng" kern="1200" dirty="0" smtClean="0">
              <a:solidFill>
                <a:srgbClr val="003374"/>
              </a:solidFill>
              <a:latin typeface="Cambria" panose="02040503050406030204" pitchFamily="18" charset="0"/>
            </a:rPr>
            <a:t>Lo stesso partenariato</a:t>
          </a:r>
          <a:r>
            <a:rPr lang="it-IT" altLang="en-US" sz="2000" kern="1200" dirty="0" smtClean="0">
              <a:solidFill>
                <a:srgbClr val="003374"/>
              </a:solidFill>
              <a:latin typeface="Cambria" panose="02040503050406030204" pitchFamily="18" charset="0"/>
            </a:rPr>
            <a:t> può presentare </a:t>
          </a:r>
          <a:r>
            <a:rPr lang="it-IT" altLang="en-US" sz="2000" b="1" u="none" kern="1200" dirty="0" smtClean="0">
              <a:solidFill>
                <a:srgbClr val="003374"/>
              </a:solidFill>
              <a:latin typeface="Cambria" panose="02040503050406030204" pitchFamily="18" charset="0"/>
            </a:rPr>
            <a:t>solo una </a:t>
          </a:r>
        </a:p>
        <a:p>
          <a:pPr marL="180975" lvl="0" indent="-180975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it-IT" altLang="en-US" sz="2000" b="1" u="none" kern="1200" dirty="0" smtClean="0">
              <a:solidFill>
                <a:srgbClr val="003374"/>
              </a:solidFill>
              <a:latin typeface="Cambria" panose="02040503050406030204" pitchFamily="18" charset="0"/>
            </a:rPr>
            <a:t>  candidatura</a:t>
          </a:r>
          <a:r>
            <a:rPr lang="it-IT" altLang="en-US" sz="2000" u="none" kern="1200" dirty="0" smtClean="0">
              <a:solidFill>
                <a:srgbClr val="003374"/>
              </a:solidFill>
              <a:latin typeface="Cambria" panose="02040503050406030204" pitchFamily="18" charset="0"/>
            </a:rPr>
            <a:t> e </a:t>
          </a:r>
          <a:r>
            <a:rPr lang="it-IT" altLang="en-US" sz="2000" b="1" u="none" kern="1200" dirty="0" smtClean="0">
              <a:solidFill>
                <a:srgbClr val="003374"/>
              </a:solidFill>
              <a:latin typeface="Cambria" panose="02040503050406030204" pitchFamily="18" charset="0"/>
            </a:rPr>
            <a:t>soltanto a un’Agenzia nazionale</a:t>
          </a:r>
          <a:endParaRPr lang="it-IT" sz="2000" b="1" u="none" kern="1200" dirty="0" smtClean="0">
            <a:solidFill>
              <a:srgbClr val="003374"/>
            </a:solidFill>
            <a:latin typeface="Cambria" panose="020405030504060302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en-US" sz="2000" u="sng" kern="1200" dirty="0" smtClean="0">
            <a:solidFill>
              <a:srgbClr val="003374"/>
            </a:solidFill>
            <a:latin typeface="Cambria" panose="02040503050406030204" pitchFamily="18" charset="0"/>
          </a:endParaRPr>
        </a:p>
      </dsp:txBody>
      <dsp:txXfrm>
        <a:off x="747064" y="89161"/>
        <a:ext cx="6196598" cy="286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1DEBA-8729-46AD-AA7C-788072F3875C}">
      <dsp:nvSpPr>
        <dsp:cNvPr id="0" name=""/>
        <dsp:cNvSpPr/>
      </dsp:nvSpPr>
      <dsp:spPr>
        <a:xfrm>
          <a:off x="0" y="2859"/>
          <a:ext cx="8730205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8371F-7DC0-49C3-97CA-98990C2B951B}">
      <dsp:nvSpPr>
        <dsp:cNvPr id="0" name=""/>
        <dsp:cNvSpPr/>
      </dsp:nvSpPr>
      <dsp:spPr>
        <a:xfrm>
          <a:off x="0" y="0"/>
          <a:ext cx="8653127" cy="163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just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 dirty="0" smtClean="0">
            <a:solidFill>
              <a:srgbClr val="FF3300"/>
            </a:solidFill>
            <a:effectLst/>
            <a:latin typeface="Cambria" panose="02040503050406030204" pitchFamily="18" charset="0"/>
          </a:endParaRPr>
        </a:p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i="1" u="sng" kern="1200" dirty="0" smtClean="0">
              <a:solidFill>
                <a:srgbClr val="FF0000"/>
              </a:solidFill>
              <a:effectLst/>
              <a:latin typeface="Cambria" panose="02040503050406030204" pitchFamily="18" charset="0"/>
            </a:rPr>
            <a:t>Orizzontali</a:t>
          </a:r>
        </a:p>
        <a:p>
          <a:pPr marL="0" lvl="0" indent="0" algn="just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2. Inclusione sociale</a:t>
          </a:r>
        </a:p>
        <a:p>
          <a:pPr marL="0" lvl="0" indent="0" algn="just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4. Supporto agli educatori</a:t>
          </a:r>
        </a:p>
        <a:p>
          <a:pPr marL="273050" lvl="0" indent="-273050" algn="just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it-IT" sz="2200" b="1" kern="1200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5. </a:t>
          </a:r>
          <a:r>
            <a:rPr lang="it-IT" sz="2000" b="1" kern="1200" dirty="0" smtClean="0">
              <a:solidFill>
                <a:srgbClr val="003374"/>
              </a:solidFill>
              <a:effectLst/>
              <a:latin typeface="Cambria" panose="02040503050406030204" pitchFamily="18" charset="0"/>
            </a:rPr>
            <a:t>Trasparenza e riconoscimento delle competenze e delle qualifiche</a:t>
          </a:r>
          <a:endParaRPr lang="it-IT" sz="2200" b="1" kern="1200" dirty="0" smtClean="0">
            <a:solidFill>
              <a:srgbClr val="003374"/>
            </a:solidFill>
            <a:effectLst/>
            <a:latin typeface="Cambria" panose="02040503050406030204" pitchFamily="18" charset="0"/>
          </a:endParaRPr>
        </a:p>
        <a:p>
          <a:pPr marL="273050" lvl="0" indent="-273050" algn="just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it-IT" sz="2200" b="1" kern="1200" dirty="0" smtClean="0">
            <a:solidFill>
              <a:srgbClr val="FF3300"/>
            </a:solidFill>
            <a:effectLst/>
            <a:latin typeface="Cambria" panose="02040503050406030204" pitchFamily="18" charset="0"/>
          </a:endParaRPr>
        </a:p>
        <a:p>
          <a:pPr marL="0" lvl="0" indent="0" algn="just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0" y="0"/>
        <a:ext cx="8653127" cy="1632778"/>
      </dsp:txXfrm>
    </dsp:sp>
    <dsp:sp modelId="{B6177C09-B1A9-4600-A61D-2E4003CB34AB}">
      <dsp:nvSpPr>
        <dsp:cNvPr id="0" name=""/>
        <dsp:cNvSpPr/>
      </dsp:nvSpPr>
      <dsp:spPr>
        <a:xfrm>
          <a:off x="0" y="1699251"/>
          <a:ext cx="8730205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33077-81F6-44A0-8807-18B035318520}">
      <dsp:nvSpPr>
        <dsp:cNvPr id="0" name=""/>
        <dsp:cNvSpPr/>
      </dsp:nvSpPr>
      <dsp:spPr>
        <a:xfrm>
          <a:off x="0" y="1227346"/>
          <a:ext cx="8721692" cy="1663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b="1" kern="1200" dirty="0" smtClean="0">
            <a:solidFill>
              <a:srgbClr val="CC0066"/>
            </a:solidFill>
            <a:latin typeface="Cambria" panose="02040503050406030204" pitchFamily="18" charset="0"/>
          </a:endParaRP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b="1" i="1" u="sng" kern="1200" dirty="0" smtClean="0">
            <a:solidFill>
              <a:srgbClr val="CC0066"/>
            </a:solidFill>
            <a:latin typeface="Cambria" panose="02040503050406030204" pitchFamily="18" charset="0"/>
          </a:endParaRP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i="1" u="sng" kern="1200" dirty="0" smtClean="0">
              <a:solidFill>
                <a:srgbClr val="CC0066"/>
              </a:solidFill>
              <a:latin typeface="Cambria" panose="02040503050406030204" pitchFamily="18" charset="0"/>
            </a:rPr>
            <a:t>Settoriali VET</a:t>
          </a:r>
        </a:p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1. Strategia di internazionalizzazione degli organismi IFP</a:t>
          </a:r>
        </a:p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2. Apprendimento basato sul lavoro in tutte le sue forme</a:t>
          </a:r>
        </a:p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4. Accesso alla formazione e alle qualifiche per tutti </a:t>
          </a:r>
        </a:p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7. Sviluppo professionale iniziale e continuo di insegnanti IFP,</a:t>
          </a:r>
        </a:p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rgbClr val="003374"/>
              </a:solidFill>
              <a:latin typeface="Cambria" panose="02040503050406030204" pitchFamily="18" charset="0"/>
            </a:rPr>
            <a:t>    formatori e </a:t>
          </a:r>
          <a:r>
            <a:rPr lang="it-IT" sz="2200" b="1" kern="1200" dirty="0" err="1" smtClean="0">
              <a:solidFill>
                <a:srgbClr val="003374"/>
              </a:solidFill>
              <a:latin typeface="Cambria" panose="02040503050406030204" pitchFamily="18" charset="0"/>
            </a:rPr>
            <a:t>mentor</a:t>
          </a:r>
          <a:endParaRPr lang="it-IT" sz="2200" b="1" kern="1200" dirty="0" smtClean="0">
            <a:solidFill>
              <a:srgbClr val="003374"/>
            </a:solidFill>
            <a:latin typeface="Cambria" panose="02040503050406030204" pitchFamily="18" charset="0"/>
          </a:endParaRPr>
        </a:p>
      </dsp:txBody>
      <dsp:txXfrm>
        <a:off x="0" y="1227346"/>
        <a:ext cx="8721692" cy="1663932"/>
      </dsp:txXfrm>
    </dsp:sp>
    <dsp:sp modelId="{71A80811-EFDD-4C6A-9667-08F2058C7C65}">
      <dsp:nvSpPr>
        <dsp:cNvPr id="0" name=""/>
        <dsp:cNvSpPr/>
      </dsp:nvSpPr>
      <dsp:spPr>
        <a:xfrm>
          <a:off x="0" y="4234085"/>
          <a:ext cx="8730205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1741F-F143-44D3-8ED0-E72F4B9BB331}">
      <dsp:nvSpPr>
        <dsp:cNvPr id="0" name=""/>
        <dsp:cNvSpPr/>
      </dsp:nvSpPr>
      <dsp:spPr>
        <a:xfrm>
          <a:off x="0" y="3299571"/>
          <a:ext cx="8730205" cy="122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800" kern="1200" dirty="0">
            <a:latin typeface="Cambria" panose="02040503050406030204" pitchFamily="18" charset="0"/>
          </a:endParaRPr>
        </a:p>
      </dsp:txBody>
      <dsp:txXfrm>
        <a:off x="0" y="3299571"/>
        <a:ext cx="8730205" cy="1224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3C53D-0F0E-4C85-B65A-621028364B1B}">
      <dsp:nvSpPr>
        <dsp:cNvPr id="0" name=""/>
        <dsp:cNvSpPr/>
      </dsp:nvSpPr>
      <dsp:spPr>
        <a:xfrm>
          <a:off x="0" y="93380"/>
          <a:ext cx="8674735" cy="7632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ambria" panose="02040503050406030204" pitchFamily="18" charset="0"/>
            </a:rPr>
            <a:t>Rilevanza del progetto rispetto a obiettivi e priorità dell’Azione</a:t>
          </a:r>
          <a:endParaRPr lang="it-IT" sz="1800" kern="1200" dirty="0">
            <a:latin typeface="Cambria" panose="02040503050406030204" pitchFamily="18" charset="0"/>
          </a:endParaRPr>
        </a:p>
      </dsp:txBody>
      <dsp:txXfrm>
        <a:off x="37256" y="130636"/>
        <a:ext cx="8600223" cy="688688"/>
      </dsp:txXfrm>
    </dsp:sp>
    <dsp:sp modelId="{53483293-1D98-4210-BB77-E2E006F711B4}">
      <dsp:nvSpPr>
        <dsp:cNvPr id="0" name=""/>
        <dsp:cNvSpPr/>
      </dsp:nvSpPr>
      <dsp:spPr>
        <a:xfrm>
          <a:off x="0" y="903855"/>
          <a:ext cx="8674735" cy="6705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Cambria" panose="02040503050406030204" pitchFamily="18" charset="0"/>
            </a:rPr>
            <a:t>La proposta è basata su un’autentica e adeguata analisi dei fabbisogni </a:t>
          </a:r>
          <a:endParaRPr lang="it-IT" sz="1800" kern="1200" dirty="0">
            <a:latin typeface="Cambria" panose="02040503050406030204" pitchFamily="18" charset="0"/>
          </a:endParaRPr>
        </a:p>
      </dsp:txBody>
      <dsp:txXfrm>
        <a:off x="32731" y="936586"/>
        <a:ext cx="8609273" cy="605043"/>
      </dsp:txXfrm>
    </dsp:sp>
    <dsp:sp modelId="{31AF22BA-6541-42A0-B45B-7C0C0149ED45}">
      <dsp:nvSpPr>
        <dsp:cNvPr id="0" name=""/>
        <dsp:cNvSpPr/>
      </dsp:nvSpPr>
      <dsp:spPr>
        <a:xfrm>
          <a:off x="0" y="1680637"/>
          <a:ext cx="8674735" cy="57880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kern="1200" dirty="0" smtClean="0">
              <a:latin typeface="Cambria" panose="02040503050406030204" pitchFamily="18" charset="0"/>
            </a:rPr>
            <a:t>Se la proposta progettuale ha scelto la priorità orizzontale </a:t>
          </a:r>
          <a:r>
            <a:rPr lang="it-IT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rPr>
            <a:t>Inclusione sociale</a:t>
          </a:r>
          <a:r>
            <a:rPr lang="it-IT" sz="1800" kern="1200" dirty="0" smtClean="0">
              <a:latin typeface="Cambria" panose="02040503050406030204" pitchFamily="18" charset="0"/>
            </a:rPr>
            <a:t>, sarà considerata altamente rilevante</a:t>
          </a:r>
          <a:endParaRPr lang="it-IT" sz="1800" kern="1200" dirty="0">
            <a:latin typeface="Cambria" panose="02040503050406030204" pitchFamily="18" charset="0"/>
          </a:endParaRPr>
        </a:p>
      </dsp:txBody>
      <dsp:txXfrm>
        <a:off x="28255" y="1708892"/>
        <a:ext cx="8618225" cy="522294"/>
      </dsp:txXfrm>
    </dsp:sp>
    <dsp:sp modelId="{0452F25F-C374-4C1D-AB15-F051721B1A69}">
      <dsp:nvSpPr>
        <dsp:cNvPr id="0" name=""/>
        <dsp:cNvSpPr/>
      </dsp:nvSpPr>
      <dsp:spPr>
        <a:xfrm>
          <a:off x="0" y="2357739"/>
          <a:ext cx="8674735" cy="11980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kern="1200" dirty="0" smtClean="0">
              <a:latin typeface="Cambria" panose="02040503050406030204" pitchFamily="18" charset="0"/>
            </a:rPr>
            <a:t>Se la proposta progettuale affronta una o più </a:t>
          </a:r>
          <a:r>
            <a:rPr lang="it-IT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rPr>
            <a:t>Priorità e</a:t>
          </a:r>
          <a:r>
            <a:rPr lang="it-IT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uropee di rilevanza nazionale</a:t>
          </a:r>
          <a:r>
            <a:rPr lang="it-IT" sz="1800" i="1" kern="1200" dirty="0" smtClean="0">
              <a:latin typeface="Cambria" panose="02040503050406030204" pitchFamily="18" charset="0"/>
            </a:rPr>
            <a:t>, </a:t>
          </a:r>
          <a:r>
            <a:rPr lang="it-IT" sz="1800" i="0" kern="1200" dirty="0" smtClean="0">
              <a:latin typeface="Cambria" panose="02040503050406030204" pitchFamily="18" charset="0"/>
            </a:rPr>
            <a:t>come  reso noto dall’AN, sarà </a:t>
          </a:r>
          <a:r>
            <a:rPr lang="it-IT" sz="1800" kern="1200" dirty="0" smtClean="0">
              <a:latin typeface="Cambria" panose="02040503050406030204" pitchFamily="18" charset="0"/>
            </a:rPr>
            <a:t>considerata altamente rilevante</a:t>
          </a:r>
        </a:p>
      </dsp:txBody>
      <dsp:txXfrm>
        <a:off x="58485" y="2416224"/>
        <a:ext cx="8557765" cy="1081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6454D-02F2-413E-9000-A85886A09912}">
      <dsp:nvSpPr>
        <dsp:cNvPr id="0" name=""/>
        <dsp:cNvSpPr/>
      </dsp:nvSpPr>
      <dsp:spPr>
        <a:xfrm>
          <a:off x="0" y="611836"/>
          <a:ext cx="8674735" cy="73359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Cambria" panose="02040503050406030204" pitchFamily="18" charset="0"/>
            </a:rPr>
            <a:t>Gli </a:t>
          </a:r>
          <a:r>
            <a:rPr lang="it-IT" sz="1900" u="sng" kern="1200" dirty="0" smtClean="0">
              <a:latin typeface="Cambria" panose="02040503050406030204" pitchFamily="18" charset="0"/>
            </a:rPr>
            <a:t>obiettivi</a:t>
          </a:r>
          <a:r>
            <a:rPr lang="it-IT" sz="1900" kern="1200" dirty="0" smtClean="0">
              <a:latin typeface="Cambria" panose="02040503050406030204" pitchFamily="18" charset="0"/>
            </a:rPr>
            <a:t> sono chiaramente definiti, </a:t>
          </a:r>
          <a:r>
            <a:rPr lang="it-IT" sz="1900" u="sng" kern="1200" dirty="0" smtClean="0">
              <a:latin typeface="Cambria" panose="02040503050406030204" pitchFamily="18" charset="0"/>
            </a:rPr>
            <a:t>realistici</a:t>
          </a:r>
          <a:r>
            <a:rPr lang="it-IT" sz="1900" kern="1200" dirty="0" smtClean="0">
              <a:latin typeface="Cambria" panose="02040503050406030204" pitchFamily="18" charset="0"/>
            </a:rPr>
            <a:t> e si rivolgono a tematiche  rilevanti per gli organismi partecipanti e per i </a:t>
          </a:r>
          <a:r>
            <a:rPr lang="it-IT" sz="1900" i="1" kern="1200" dirty="0" smtClean="0">
              <a:latin typeface="Cambria" panose="02040503050406030204" pitchFamily="18" charset="0"/>
            </a:rPr>
            <a:t>target </a:t>
          </a:r>
          <a:r>
            <a:rPr lang="it-IT" sz="1900" i="1" kern="1200" dirty="0" err="1" smtClean="0">
              <a:latin typeface="Cambria" panose="02040503050406030204" pitchFamily="18" charset="0"/>
            </a:rPr>
            <a:t>group</a:t>
          </a:r>
          <a:endParaRPr lang="it-IT" sz="1900" i="1" kern="1200" dirty="0">
            <a:latin typeface="Cambria" panose="02040503050406030204" pitchFamily="18" charset="0"/>
          </a:endParaRPr>
        </a:p>
      </dsp:txBody>
      <dsp:txXfrm>
        <a:off x="35811" y="647647"/>
        <a:ext cx="8603113" cy="661968"/>
      </dsp:txXfrm>
    </dsp:sp>
    <dsp:sp modelId="{31AF22BA-6541-42A0-B45B-7C0C0149ED45}">
      <dsp:nvSpPr>
        <dsp:cNvPr id="0" name=""/>
        <dsp:cNvSpPr/>
      </dsp:nvSpPr>
      <dsp:spPr>
        <a:xfrm>
          <a:off x="0" y="1395801"/>
          <a:ext cx="8674735" cy="733590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Cambria" panose="02040503050406030204" pitchFamily="18" charset="0"/>
            </a:rPr>
            <a:t>La proposta è adeguata a realizzare </a:t>
          </a:r>
          <a:r>
            <a:rPr lang="it-IT" sz="1900" u="sng" kern="1200" dirty="0" smtClean="0">
              <a:latin typeface="Cambria" panose="02040503050406030204" pitchFamily="18" charset="0"/>
            </a:rPr>
            <a:t>sinergie tra diversi settori</a:t>
          </a:r>
          <a:r>
            <a:rPr lang="it-IT" sz="1900" u="none" kern="1200" dirty="0" smtClean="0">
              <a:latin typeface="Cambria" panose="02040503050406030204" pitchFamily="18" charset="0"/>
            </a:rPr>
            <a:t> </a:t>
          </a:r>
          <a:r>
            <a:rPr lang="it-IT" sz="1900" kern="1200" dirty="0" smtClean="0">
              <a:latin typeface="Cambria" panose="02040503050406030204" pitchFamily="18" charset="0"/>
            </a:rPr>
            <a:t>dell’istruzione,  della formazione e della gioventù</a:t>
          </a:r>
          <a:endParaRPr lang="it-IT" sz="1900" kern="1200" dirty="0">
            <a:latin typeface="Cambria" panose="02040503050406030204" pitchFamily="18" charset="0"/>
          </a:endParaRPr>
        </a:p>
      </dsp:txBody>
      <dsp:txXfrm>
        <a:off x="35811" y="1431612"/>
        <a:ext cx="8603113" cy="661968"/>
      </dsp:txXfrm>
    </dsp:sp>
    <dsp:sp modelId="{8127B9B5-EE6C-4484-AB7C-D2A353F7777E}">
      <dsp:nvSpPr>
        <dsp:cNvPr id="0" name=""/>
        <dsp:cNvSpPr/>
      </dsp:nvSpPr>
      <dsp:spPr>
        <a:xfrm>
          <a:off x="0" y="2181915"/>
          <a:ext cx="8674735" cy="733590"/>
        </a:xfrm>
        <a:prstGeom prst="round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Cambria" panose="02040503050406030204" pitchFamily="18" charset="0"/>
            </a:rPr>
            <a:t>La proposta è </a:t>
          </a:r>
          <a:r>
            <a:rPr lang="it-IT" sz="1900" u="sng" kern="1200" dirty="0" smtClean="0">
              <a:latin typeface="Cambria" panose="02040503050406030204" pitchFamily="18" charset="0"/>
            </a:rPr>
            <a:t>innovativa</a:t>
          </a:r>
          <a:r>
            <a:rPr lang="it-IT" sz="1900" kern="1200" dirty="0" smtClean="0">
              <a:latin typeface="Cambria" panose="02040503050406030204" pitchFamily="18" charset="0"/>
            </a:rPr>
            <a:t> e/o complementare ad altre iniziative realizzate dagli organismi partecipanti</a:t>
          </a:r>
          <a:endParaRPr lang="it-IT" sz="1900" kern="1200" dirty="0">
            <a:latin typeface="Cambria" panose="02040503050406030204" pitchFamily="18" charset="0"/>
          </a:endParaRPr>
        </a:p>
      </dsp:txBody>
      <dsp:txXfrm>
        <a:off x="35811" y="2217726"/>
        <a:ext cx="8603113" cy="661968"/>
      </dsp:txXfrm>
    </dsp:sp>
    <dsp:sp modelId="{9CDB4F76-980C-4515-9E95-52BEB5194A19}">
      <dsp:nvSpPr>
        <dsp:cNvPr id="0" name=""/>
        <dsp:cNvSpPr/>
      </dsp:nvSpPr>
      <dsp:spPr>
        <a:xfrm>
          <a:off x="0" y="2960734"/>
          <a:ext cx="8674735" cy="733590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0" kern="1200" dirty="0" smtClean="0">
              <a:latin typeface="Cambria" panose="02040503050406030204" pitchFamily="18" charset="0"/>
            </a:rPr>
            <a:t>La proposta garantisce un </a:t>
          </a:r>
          <a:r>
            <a:rPr lang="it-IT" sz="1900" b="0" u="sng" kern="1200" dirty="0" smtClean="0">
              <a:latin typeface="Cambria" panose="02040503050406030204" pitchFamily="18" charset="0"/>
            </a:rPr>
            <a:t>valore aggiunto europeo </a:t>
          </a:r>
          <a:r>
            <a:rPr lang="it-IT" sz="1900" b="0" kern="1200" dirty="0" smtClean="0">
              <a:latin typeface="Cambria" panose="02040503050406030204" pitchFamily="18" charset="0"/>
            </a:rPr>
            <a:t>attraverso risultati che non potrebbero essere conseguiti attraverso attività realizzate in un singolo Paese</a:t>
          </a:r>
          <a:endParaRPr lang="it-IT" sz="1900" b="0" kern="1200" dirty="0">
            <a:latin typeface="Cambria" panose="02040503050406030204" pitchFamily="18" charset="0"/>
          </a:endParaRPr>
        </a:p>
      </dsp:txBody>
      <dsp:txXfrm>
        <a:off x="35811" y="2996545"/>
        <a:ext cx="8603113" cy="661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79F81-FBCF-4B6D-A2B5-72399016AF09}">
      <dsp:nvSpPr>
        <dsp:cNvPr id="0" name=""/>
        <dsp:cNvSpPr/>
      </dsp:nvSpPr>
      <dsp:spPr>
        <a:xfrm>
          <a:off x="0" y="57150"/>
          <a:ext cx="8713694" cy="61476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latin typeface="Century Gothic" pitchFamily="34" charset="0"/>
            </a:rPr>
            <a:t>Chiarezza, completezza e qualità del programma di lavoro (comprese appropriate fasi di preparazione, implementazione, monitoraggio, valutazione e disseminazione)</a:t>
          </a:r>
          <a:endParaRPr lang="it-IT" sz="1500" kern="1200" dirty="0">
            <a:latin typeface="Century Gothic" pitchFamily="34" charset="0"/>
          </a:endParaRPr>
        </a:p>
      </dsp:txBody>
      <dsp:txXfrm>
        <a:off x="30010" y="87160"/>
        <a:ext cx="8653674" cy="554743"/>
      </dsp:txXfrm>
    </dsp:sp>
    <dsp:sp modelId="{D7083CBF-EFF5-46DE-91CD-3FD24B721955}">
      <dsp:nvSpPr>
        <dsp:cNvPr id="0" name=""/>
        <dsp:cNvSpPr/>
      </dsp:nvSpPr>
      <dsp:spPr>
        <a:xfrm>
          <a:off x="0" y="709253"/>
          <a:ext cx="8713694" cy="351190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latin typeface="Century Gothic" pitchFamily="34" charset="0"/>
            </a:rPr>
            <a:t>Coerenza tra obiettivi progettuali e attività proposte</a:t>
          </a:r>
          <a:endParaRPr lang="it-IT" sz="1500" kern="1200" dirty="0">
            <a:latin typeface="Century Gothic" pitchFamily="34" charset="0"/>
          </a:endParaRPr>
        </a:p>
      </dsp:txBody>
      <dsp:txXfrm>
        <a:off x="17144" y="726397"/>
        <a:ext cx="8679406" cy="316902"/>
      </dsp:txXfrm>
    </dsp:sp>
    <dsp:sp modelId="{209606D2-FB0B-477A-89D9-C9713EF764FA}">
      <dsp:nvSpPr>
        <dsp:cNvPr id="0" name=""/>
        <dsp:cNvSpPr/>
      </dsp:nvSpPr>
      <dsp:spPr>
        <a:xfrm>
          <a:off x="0" y="1134578"/>
          <a:ext cx="8713694" cy="446013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latin typeface="Century Gothic" pitchFamily="34" charset="0"/>
            </a:rPr>
            <a:t>Qualità e fattibilità della metodologia proposta</a:t>
          </a:r>
          <a:endParaRPr lang="it-IT" sz="1500" kern="1200" dirty="0">
            <a:latin typeface="Century Gothic" pitchFamily="34" charset="0"/>
          </a:endParaRPr>
        </a:p>
      </dsp:txBody>
      <dsp:txXfrm>
        <a:off x="21773" y="1156351"/>
        <a:ext cx="8670148" cy="402467"/>
      </dsp:txXfrm>
    </dsp:sp>
    <dsp:sp modelId="{D65C7361-FD83-495F-83FA-ABBF47EA968F}">
      <dsp:nvSpPr>
        <dsp:cNvPr id="0" name=""/>
        <dsp:cNvSpPr/>
      </dsp:nvSpPr>
      <dsp:spPr>
        <a:xfrm>
          <a:off x="0" y="1659882"/>
          <a:ext cx="8713694" cy="807388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latin typeface="Century Gothic" pitchFamily="34" charset="0"/>
            </a:rPr>
            <a:t>Presenza e rilevanza delle misure di controllo qualità per garantire un’elevata qualità dell’implementazione del progetto e la sua realizzazione nei tempi e con budget previsto</a:t>
          </a:r>
          <a:endParaRPr lang="it-IT" sz="1500" kern="1200" dirty="0">
            <a:latin typeface="Century Gothic" pitchFamily="34" charset="0"/>
          </a:endParaRPr>
        </a:p>
      </dsp:txBody>
      <dsp:txXfrm>
        <a:off x="39413" y="1699295"/>
        <a:ext cx="8634868" cy="728562"/>
      </dsp:txXfrm>
    </dsp:sp>
    <dsp:sp modelId="{6A1C7997-AEDC-4EC7-BD27-F1AFE215A5EB}">
      <dsp:nvSpPr>
        <dsp:cNvPr id="0" name=""/>
        <dsp:cNvSpPr/>
      </dsp:nvSpPr>
      <dsp:spPr>
        <a:xfrm>
          <a:off x="0" y="2527908"/>
          <a:ext cx="8713694" cy="434331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Efficienza dei costi e attribuzione di risorse appropriate ad ogni attività</a:t>
          </a:r>
          <a:endParaRPr lang="it-IT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21202" y="2549110"/>
        <a:ext cx="8671290" cy="391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BD81C-7925-4BCF-B578-A1BE1BEFA7EC}">
      <dsp:nvSpPr>
        <dsp:cNvPr id="0" name=""/>
        <dsp:cNvSpPr/>
      </dsp:nvSpPr>
      <dsp:spPr>
        <a:xfrm>
          <a:off x="0" y="0"/>
          <a:ext cx="8644335" cy="73583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Coinvolgimento di un </a:t>
          </a:r>
          <a:r>
            <a:rPr lang="it-IT" sz="1600" u="sng" kern="1200" dirty="0" smtClean="0">
              <a:latin typeface="+mj-lt"/>
            </a:rPr>
            <a:t>mix adeguato di organismi partecipanti</a:t>
          </a:r>
          <a:r>
            <a:rPr lang="it-IT" sz="1600" u="none" kern="1200" dirty="0" smtClean="0">
              <a:latin typeface="+mj-lt"/>
            </a:rPr>
            <a:t> </a:t>
          </a:r>
          <a:r>
            <a:rPr lang="it-IT" sz="1600" kern="1200" dirty="0" smtClean="0">
              <a:latin typeface="+mj-lt"/>
            </a:rPr>
            <a:t>complementari,  con profili, esperienze ed expertise necessarie per realizzare con successo ogni aspetto del progetto</a:t>
          </a:r>
          <a:endParaRPr lang="it-IT" sz="1600" kern="1200" dirty="0">
            <a:latin typeface="+mj-lt"/>
          </a:endParaRPr>
        </a:p>
      </dsp:txBody>
      <dsp:txXfrm>
        <a:off x="35920" y="35920"/>
        <a:ext cx="8572495" cy="663992"/>
      </dsp:txXfrm>
    </dsp:sp>
    <dsp:sp modelId="{3437374A-A189-4667-89EC-ED61BCBD65A4}">
      <dsp:nvSpPr>
        <dsp:cNvPr id="0" name=""/>
        <dsp:cNvSpPr/>
      </dsp:nvSpPr>
      <dsp:spPr>
        <a:xfrm>
          <a:off x="0" y="793976"/>
          <a:ext cx="8644335" cy="617760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La </a:t>
          </a:r>
          <a:r>
            <a:rPr lang="it-IT" sz="1600" u="sng" kern="1200" dirty="0" smtClean="0">
              <a:latin typeface="+mj-lt"/>
            </a:rPr>
            <a:t>distribuzione delle responsabilità</a:t>
          </a:r>
          <a:r>
            <a:rPr lang="it-IT" sz="1600" kern="1200" dirty="0" smtClean="0">
              <a:latin typeface="+mj-lt"/>
            </a:rPr>
            <a:t> e dei </a:t>
          </a:r>
          <a:r>
            <a:rPr lang="it-IT" sz="1600" u="sng" kern="1200" dirty="0" smtClean="0">
              <a:latin typeface="+mj-lt"/>
            </a:rPr>
            <a:t>compiti</a:t>
          </a:r>
          <a:r>
            <a:rPr lang="it-IT" sz="1600" kern="1200" dirty="0" smtClean="0">
              <a:latin typeface="+mj-lt"/>
            </a:rPr>
            <a:t> dimostra l’impegno e il contributo attivo di tutte le organizzazioni partecipanti</a:t>
          </a:r>
          <a:endParaRPr lang="it-IT" sz="1600" kern="1200" dirty="0">
            <a:latin typeface="+mj-lt"/>
          </a:endParaRPr>
        </a:p>
      </dsp:txBody>
      <dsp:txXfrm>
        <a:off x="30157" y="824133"/>
        <a:ext cx="8584021" cy="557446"/>
      </dsp:txXfrm>
    </dsp:sp>
    <dsp:sp modelId="{F4DBFBAA-C382-4C4D-8CFC-9CDB28E5AF28}">
      <dsp:nvSpPr>
        <dsp:cNvPr id="0" name=""/>
        <dsp:cNvSpPr/>
      </dsp:nvSpPr>
      <dsp:spPr>
        <a:xfrm>
          <a:off x="0" y="1457605"/>
          <a:ext cx="8644335" cy="617760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Se rilevante, il progetto prevede la </a:t>
          </a:r>
          <a:r>
            <a:rPr lang="it-IT" sz="1600" u="sng" kern="1200" dirty="0" smtClean="0">
              <a:latin typeface="+mj-lt"/>
            </a:rPr>
            <a:t>partecipazione di organismi provenienti da diversi settori</a:t>
          </a:r>
          <a:r>
            <a:rPr lang="it-IT" sz="1600" kern="1200" dirty="0" smtClean="0">
              <a:latin typeface="+mj-lt"/>
            </a:rPr>
            <a:t> dell’istruzione, della formazione e della gioventù e da altri settori socio-economici</a:t>
          </a:r>
          <a:endParaRPr lang="it-IT" sz="1600" kern="1200" dirty="0">
            <a:latin typeface="+mj-lt"/>
          </a:endParaRPr>
        </a:p>
      </dsp:txBody>
      <dsp:txXfrm>
        <a:off x="30157" y="1487762"/>
        <a:ext cx="8584021" cy="557446"/>
      </dsp:txXfrm>
    </dsp:sp>
    <dsp:sp modelId="{A7D02F85-BF71-496E-ACE1-F68D136987B9}">
      <dsp:nvSpPr>
        <dsp:cNvPr id="0" name=""/>
        <dsp:cNvSpPr/>
      </dsp:nvSpPr>
      <dsp:spPr>
        <a:xfrm>
          <a:off x="0" y="2112846"/>
          <a:ext cx="8644335" cy="337550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Il partenariato coinvolge concretamente </a:t>
          </a:r>
          <a:r>
            <a:rPr lang="it-IT" sz="1600" i="1" u="none" kern="1200" dirty="0" err="1" smtClean="0">
              <a:latin typeface="+mj-lt"/>
            </a:rPr>
            <a:t>newcomer</a:t>
          </a:r>
          <a:r>
            <a:rPr lang="it-IT" sz="1600" kern="1200" dirty="0" smtClean="0">
              <a:latin typeface="+mj-lt"/>
            </a:rPr>
            <a:t> nel progetto</a:t>
          </a:r>
          <a:endParaRPr lang="it-IT" sz="1600" kern="1200" dirty="0">
            <a:latin typeface="+mj-lt"/>
          </a:endParaRPr>
        </a:p>
      </dsp:txBody>
      <dsp:txXfrm>
        <a:off x="16478" y="2129324"/>
        <a:ext cx="8611379" cy="304594"/>
      </dsp:txXfrm>
    </dsp:sp>
    <dsp:sp modelId="{14EB6A38-510F-497B-BE2F-6904AD770D4A}">
      <dsp:nvSpPr>
        <dsp:cNvPr id="0" name=""/>
        <dsp:cNvSpPr/>
      </dsp:nvSpPr>
      <dsp:spPr>
        <a:xfrm>
          <a:off x="0" y="2456943"/>
          <a:ext cx="8644335" cy="617760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+mj-lt"/>
            </a:rPr>
            <a:t>Presenza di meccanismi efficaci per il </a:t>
          </a:r>
          <a:r>
            <a:rPr lang="it-IT" sz="1600" u="sng" kern="1200" dirty="0" smtClean="0">
              <a:latin typeface="+mj-lt"/>
            </a:rPr>
            <a:t>coordinamento e la comunicazione</a:t>
          </a:r>
          <a:r>
            <a:rPr lang="it-IT" sz="1600" kern="1200" dirty="0" smtClean="0">
              <a:latin typeface="+mj-lt"/>
            </a:rPr>
            <a:t> tra organismi partecipanti  e con gli altri </a:t>
          </a:r>
          <a:r>
            <a:rPr lang="it-IT" sz="1600" i="1" kern="1200" dirty="0" smtClean="0">
              <a:latin typeface="+mj-lt"/>
            </a:rPr>
            <a:t>stakeholder</a:t>
          </a:r>
          <a:r>
            <a:rPr lang="it-IT" sz="1600" kern="1200" dirty="0" smtClean="0">
              <a:latin typeface="+mj-lt"/>
            </a:rPr>
            <a:t> rilevanti</a:t>
          </a:r>
          <a:endParaRPr lang="it-IT" sz="1600" kern="1200" dirty="0">
            <a:latin typeface="+mj-lt"/>
          </a:endParaRPr>
        </a:p>
      </dsp:txBody>
      <dsp:txXfrm>
        <a:off x="30157" y="2487100"/>
        <a:ext cx="8584021" cy="557446"/>
      </dsp:txXfrm>
    </dsp:sp>
    <dsp:sp modelId="{D3237EFD-6000-4D54-81B3-8115E024076E}">
      <dsp:nvSpPr>
        <dsp:cNvPr id="0" name=""/>
        <dsp:cNvSpPr/>
      </dsp:nvSpPr>
      <dsp:spPr>
        <a:xfrm>
          <a:off x="0" y="3060860"/>
          <a:ext cx="8644335" cy="400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58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1500" b="1" kern="1200" dirty="0">
            <a:solidFill>
              <a:schemeClr val="tx1"/>
            </a:solidFill>
            <a:effectLst/>
            <a:latin typeface="+mj-lt"/>
            <a:ea typeface="+mn-ea"/>
            <a:cs typeface="+mn-cs"/>
          </a:endParaRPr>
        </a:p>
      </dsp:txBody>
      <dsp:txXfrm>
        <a:off x="0" y="3060860"/>
        <a:ext cx="8644335" cy="4006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708A5-93D5-4AAF-A137-733A08F9CB7F}">
      <dsp:nvSpPr>
        <dsp:cNvPr id="0" name=""/>
        <dsp:cNvSpPr/>
      </dsp:nvSpPr>
      <dsp:spPr>
        <a:xfrm>
          <a:off x="0" y="181375"/>
          <a:ext cx="8713787" cy="7217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Cambria" panose="02040503050406030204" pitchFamily="18" charset="0"/>
            </a:rPr>
            <a:t>Qualità delle </a:t>
          </a:r>
          <a:r>
            <a:rPr lang="it-IT" sz="1600" u="sng" kern="1200" dirty="0" smtClean="0">
              <a:latin typeface="Cambria" panose="02040503050406030204" pitchFamily="18" charset="0"/>
            </a:rPr>
            <a:t>misure per la valutazione</a:t>
          </a:r>
          <a:r>
            <a:rPr lang="it-IT" sz="1600" kern="1200" dirty="0" smtClean="0">
              <a:latin typeface="Cambria" panose="02040503050406030204" pitchFamily="18" charset="0"/>
            </a:rPr>
            <a:t> delle </a:t>
          </a:r>
          <a:r>
            <a:rPr lang="it-IT" sz="1600" u="sng" kern="1200" dirty="0" smtClean="0">
              <a:latin typeface="Cambria" panose="02040503050406030204" pitchFamily="18" charset="0"/>
            </a:rPr>
            <a:t>attività</a:t>
          </a:r>
          <a:r>
            <a:rPr lang="it-IT" sz="1600" kern="1200" dirty="0" smtClean="0">
              <a:latin typeface="Cambria" panose="02040503050406030204" pitchFamily="18" charset="0"/>
            </a:rPr>
            <a:t> e dei </a:t>
          </a:r>
          <a:r>
            <a:rPr lang="it-IT" sz="1600" u="sng" kern="1200" dirty="0" smtClean="0">
              <a:latin typeface="Cambria" panose="02040503050406030204" pitchFamily="18" charset="0"/>
            </a:rPr>
            <a:t>risultat</a:t>
          </a:r>
          <a:r>
            <a:rPr lang="it-IT" sz="1600" kern="1200" dirty="0" smtClean="0">
              <a:latin typeface="Cambria" panose="02040503050406030204" pitchFamily="18" charset="0"/>
            </a:rPr>
            <a:t>i del progetto</a:t>
          </a:r>
          <a:endParaRPr lang="it-IT" sz="1600" kern="1200" dirty="0">
            <a:latin typeface="Cambria" panose="02040503050406030204" pitchFamily="18" charset="0"/>
          </a:endParaRPr>
        </a:p>
      </dsp:txBody>
      <dsp:txXfrm>
        <a:off x="35234" y="216609"/>
        <a:ext cx="8643319" cy="651312"/>
      </dsp:txXfrm>
    </dsp:sp>
    <dsp:sp modelId="{C6B7FC87-C458-4968-B4C8-0BA1016D118C}">
      <dsp:nvSpPr>
        <dsp:cNvPr id="0" name=""/>
        <dsp:cNvSpPr/>
      </dsp:nvSpPr>
      <dsp:spPr>
        <a:xfrm>
          <a:off x="0" y="866705"/>
          <a:ext cx="8713787" cy="1407127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Cambria" panose="02040503050406030204" pitchFamily="18" charset="0"/>
            </a:rPr>
            <a:t>Potenziale </a:t>
          </a:r>
          <a:r>
            <a:rPr lang="it-IT" sz="1600" u="sng" kern="1200" dirty="0" smtClean="0">
              <a:latin typeface="Cambria" panose="02040503050406030204" pitchFamily="18" charset="0"/>
            </a:rPr>
            <a:t>impatto</a:t>
          </a:r>
          <a:r>
            <a:rPr lang="it-IT" sz="1600" u="none" kern="1200" dirty="0" smtClean="0">
              <a:latin typeface="Cambria" panose="02040503050406030204" pitchFamily="18" charset="0"/>
            </a:rPr>
            <a:t>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- su partecipanti e organizzazioni partecipanti, durante e dopo l'arco della durata del  progetto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 - al di fuori delle organizzazioni e dei soggetti che partecipano direttamente al progetto, a livello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   locale, regionale, nazionale e/o europeo</a:t>
          </a:r>
          <a:endParaRPr lang="it-IT" sz="1600" kern="1200" dirty="0">
            <a:latin typeface="Cambria" panose="02040503050406030204" pitchFamily="18" charset="0"/>
          </a:endParaRPr>
        </a:p>
      </dsp:txBody>
      <dsp:txXfrm>
        <a:off x="68690" y="935395"/>
        <a:ext cx="8576407" cy="1269747"/>
      </dsp:txXfrm>
    </dsp:sp>
    <dsp:sp modelId="{1FB78646-F4EE-4F22-9D6F-1E7CEB79B7F9}">
      <dsp:nvSpPr>
        <dsp:cNvPr id="0" name=""/>
        <dsp:cNvSpPr/>
      </dsp:nvSpPr>
      <dsp:spPr>
        <a:xfrm>
          <a:off x="0" y="2216955"/>
          <a:ext cx="8713787" cy="888828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Cambria" panose="02040503050406030204" pitchFamily="18" charset="0"/>
            </a:rPr>
            <a:t>Qualità del </a:t>
          </a:r>
          <a:r>
            <a:rPr lang="it-IT" sz="1600" u="sng" kern="1200" dirty="0" smtClean="0">
              <a:latin typeface="Cambria" panose="02040503050406030204" pitchFamily="18" charset="0"/>
            </a:rPr>
            <a:t>piano di disseminazione</a:t>
          </a:r>
          <a:r>
            <a:rPr lang="it-IT" sz="1600" kern="1200" dirty="0" smtClean="0">
              <a:latin typeface="Cambria" panose="02040503050406030204" pitchFamily="18" charset="0"/>
            </a:rPr>
            <a:t>: adeguatezza e qualità delle misure finalizzate a condividere i risultati del progetto all’interno e al di fuori degli organismi partecipanti</a:t>
          </a:r>
          <a:endParaRPr lang="it-IT" sz="1600" kern="1200" dirty="0">
            <a:latin typeface="Cambria" panose="02040503050406030204" pitchFamily="18" charset="0"/>
          </a:endParaRPr>
        </a:p>
      </dsp:txBody>
      <dsp:txXfrm>
        <a:off x="43389" y="2260344"/>
        <a:ext cx="8627009" cy="802050"/>
      </dsp:txXfrm>
    </dsp:sp>
    <dsp:sp modelId="{390FDA88-CE0F-460E-AEA4-F706477F7449}">
      <dsp:nvSpPr>
        <dsp:cNvPr id="0" name=""/>
        <dsp:cNvSpPr/>
      </dsp:nvSpPr>
      <dsp:spPr>
        <a:xfrm>
          <a:off x="0" y="3048905"/>
          <a:ext cx="8713787" cy="1096265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Se pertinente, la misura in cui la proposta descrive il modo in cui i </a:t>
          </a:r>
          <a:r>
            <a:rPr lang="it-IT" sz="1600" u="sng" kern="1200" dirty="0" smtClean="0"/>
            <a:t>materiali, i documenti e i supporti prodotti saranno resi disponibili gratuitamente</a:t>
          </a:r>
          <a:r>
            <a:rPr lang="it-IT" sz="1600" kern="1200" dirty="0" smtClean="0"/>
            <a:t> e promossi mediante licenze aperte e senza limitazioni sproporzionate</a:t>
          </a:r>
          <a:endParaRPr lang="it-IT" sz="1600" kern="1200" dirty="0">
            <a:latin typeface="Cambria" panose="02040503050406030204" pitchFamily="18" charset="0"/>
          </a:endParaRPr>
        </a:p>
      </dsp:txBody>
      <dsp:txXfrm>
        <a:off x="53515" y="3102420"/>
        <a:ext cx="8606757" cy="989235"/>
      </dsp:txXfrm>
    </dsp:sp>
    <dsp:sp modelId="{B8968C37-6366-4412-85E3-6B4DD1B5CDE0}">
      <dsp:nvSpPr>
        <dsp:cNvPr id="0" name=""/>
        <dsp:cNvSpPr/>
      </dsp:nvSpPr>
      <dsp:spPr>
        <a:xfrm>
          <a:off x="0" y="4132794"/>
          <a:ext cx="8713787" cy="790456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Cambria" panose="02040503050406030204" pitchFamily="18" charset="0"/>
            </a:rPr>
            <a:t>Qualità del </a:t>
          </a:r>
          <a:r>
            <a:rPr lang="it-IT" sz="1600" u="sng" kern="1200" dirty="0" smtClean="0">
              <a:latin typeface="Cambria" panose="02040503050406030204" pitchFamily="18" charset="0"/>
            </a:rPr>
            <a:t>piano per garantire la sostenibilità</a:t>
          </a:r>
          <a:r>
            <a:rPr lang="it-IT" sz="1600" kern="1200" dirty="0" smtClean="0">
              <a:latin typeface="Cambria" panose="02040503050406030204" pitchFamily="18" charset="0"/>
            </a:rPr>
            <a:t> del progetto: </a:t>
          </a:r>
          <a:r>
            <a:rPr lang="it-IT" sz="1600" kern="1200" dirty="0" smtClean="0"/>
            <a:t>la sua capacità di continuare ad avere un impatto e di produrre risultati positivi dopo il termine della sovvenzione dell'UE</a:t>
          </a:r>
          <a:endParaRPr lang="it-IT" sz="1600" kern="1200" dirty="0">
            <a:latin typeface="Cambria" panose="02040503050406030204" pitchFamily="18" charset="0"/>
          </a:endParaRPr>
        </a:p>
      </dsp:txBody>
      <dsp:txXfrm>
        <a:off x="38587" y="4171381"/>
        <a:ext cx="8636613" cy="713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33AE-8C36-4CEA-B531-A9EAE3F19AB4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49A5-FE14-476C-AE51-9267B90DD7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6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849A5-FE14-476C-AE51-9267B90DD70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72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it-IT" altLang="it-IT" u="sng" dirty="0" smtClean="0">
                <a:latin typeface="Century Gothic" pitchFamily="34" charset="0"/>
              </a:rPr>
              <a:t>Partenariati strategici a supporto dell’innovazione</a:t>
            </a:r>
          </a:p>
          <a:p>
            <a:pPr algn="just"/>
            <a:endParaRPr lang="it-IT" altLang="it-IT" u="sng" dirty="0" smtClean="0">
              <a:latin typeface="Century Gothic" pitchFamily="34" charset="0"/>
            </a:endParaRPr>
          </a:p>
          <a:p>
            <a:pPr algn="just"/>
            <a:r>
              <a:rPr lang="it-IT" altLang="it-IT" dirty="0" smtClean="0"/>
              <a:t>I progetti sono tenuti a sviluppare output innovativi, e / o di impegnarsi in attività ad alta intensità di diffusione e valorizzazione dei prodotti esistenti e di nuova produzione o idee innovative. I candidati hanno la possibilità di richiedere un preventivo dedicato per output intellettuali ed Eventi moltiplicatore per rispondere direttamente l'aspetto di innovazione dell'azione. Questi tipi di progetti sono aperti a tutti i settori dell'istruzione, della formazione e della gioventù.</a:t>
            </a:r>
            <a:endParaRPr lang="it-IT" altLang="it-IT" u="sng" dirty="0" smtClean="0">
              <a:latin typeface="Century Gothic" pitchFamily="34" charset="0"/>
            </a:endParaRPr>
          </a:p>
          <a:p>
            <a:endParaRPr lang="it-IT" altLang="it-IT" dirty="0" smtClean="0"/>
          </a:p>
          <a:p>
            <a:r>
              <a:rPr lang="it-IT" altLang="it-IT" dirty="0" smtClean="0"/>
              <a:t>Partnership strategiche sostenere lo scambio di buone pratiche:</a:t>
            </a:r>
            <a:br>
              <a:rPr lang="it-IT" altLang="it-IT" dirty="0" smtClean="0"/>
            </a:br>
            <a:r>
              <a:rPr lang="it-IT" altLang="it-IT" dirty="0" smtClean="0"/>
              <a:t>L'obiettivo primario è quello di consentire alle organizzazioni di sviluppare e rafforzare le reti, aumentare la loro capacità di operare a livello transnazionale, condividere e confrontare idee, pratiche e metodi. I progetti selezionati possono anche produrre risultati tangibili e si prevede di diffondere i risultati della loro attività, anche se in un modo che è proporzionale allo scopo e la portata del progetto. Questi risultati e le attività saranno co-finanziati dal bilancio standard per la gestione e l'attuazione del progetto. Partenariati strategici rilevanti per il settore dell'istruzione superiore non sostenere questi tipi di progetti.</a:t>
            </a: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744DC-9210-4478-92A1-828A4CFE7AAD}" type="slidenum">
              <a:rPr lang="it-IT" altLang="it-IT">
                <a:cs typeface="Arial" charset="0"/>
              </a:rPr>
              <a:pPr/>
              <a:t>16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9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it-IT" altLang="it-IT" u="sng" smtClean="0">
                <a:latin typeface="Century Gothic" pitchFamily="34" charset="0"/>
              </a:rPr>
              <a:t>Partenariati strategici a supporto dell’innovazione</a:t>
            </a:r>
          </a:p>
          <a:p>
            <a:pPr algn="just"/>
            <a:endParaRPr lang="it-IT" altLang="it-IT" u="sng" smtClean="0">
              <a:latin typeface="Century Gothic" pitchFamily="34" charset="0"/>
            </a:endParaRPr>
          </a:p>
          <a:p>
            <a:pPr algn="just"/>
            <a:r>
              <a:rPr lang="it-IT" altLang="it-IT" smtClean="0"/>
              <a:t>I progetti sono tenuti a sviluppare output innovativi, e / o di impegnarsi in attività ad alta intensità di diffusione e valorizzazione dei prodotti esistenti e di nuova produzione o idee innovative. I candidati hanno la possibilità di richiedere un preventivo dedicato per output intellettuali ed Eventi moltiplicatore per rispondere direttamente l'aspetto di innovazione dell'azione. Questi tipi di progetti sono aperti a tutti i settori dell'istruzione, della formazione e della gioventù.</a:t>
            </a:r>
            <a:endParaRPr lang="it-IT" altLang="it-IT" u="sng" smtClean="0">
              <a:latin typeface="Century Gothic" pitchFamily="34" charset="0"/>
            </a:endParaRPr>
          </a:p>
          <a:p>
            <a:endParaRPr lang="it-IT" altLang="it-IT" smtClean="0"/>
          </a:p>
          <a:p>
            <a:r>
              <a:rPr lang="it-IT" altLang="it-IT" smtClean="0"/>
              <a:t>Partnership strategiche sostenere lo scambio di buone pratiche:</a:t>
            </a:r>
            <a:br>
              <a:rPr lang="it-IT" altLang="it-IT" smtClean="0"/>
            </a:br>
            <a:r>
              <a:rPr lang="it-IT" altLang="it-IT" smtClean="0"/>
              <a:t>L'obiettivo primario è quello di consentire alle organizzazioni di sviluppare e rafforzare le reti, aumentare la loro capacità di operare a livello transnazionale, condividere e confrontare idee, pratiche e metodi. I progetti selezionati possono anche produrre risultati tangibili e si prevede di diffondere i risultati della loro attività, anche se in un modo che è proporzionale allo scopo e la portata del progetto. Questi risultati e le attività saranno co-finanziati dal bilancio standard per la gestione e l'attuazione del progetto. Partenariati strategici rilevanti per il settore dell'istruzione superiore non sostenere questi tipi di progetti.</a:t>
            </a: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744DC-9210-4478-92A1-828A4CFE7AAD}" type="slidenum">
              <a:rPr lang="it-IT" altLang="it-IT">
                <a:cs typeface="Arial" charset="0"/>
              </a:rPr>
              <a:pPr/>
              <a:t>17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Ok Guida pag. 96 solo rosso da vedere</a:t>
            </a: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13570-E60F-4CA6-B43D-767833AEBA8F}" type="slidenum">
              <a:rPr lang="it-IT" altLang="it-IT">
                <a:cs typeface="Arial" charset="0"/>
              </a:rPr>
              <a:pPr/>
              <a:t>22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2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Ok Guida pag. 96 solo rosso da vedere</a:t>
            </a: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13570-E60F-4CA6-B43D-767833AEBA8F}" type="slidenum">
              <a:rPr lang="it-IT" altLang="it-IT">
                <a:cs typeface="Arial" charset="0"/>
              </a:rPr>
              <a:pPr/>
              <a:t>23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4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86067-F547-468D-9547-5A901FE45E08}" type="slidenum">
              <a:rPr lang="it-IT" altLang="it-IT">
                <a:cs typeface="Arial" charset="0"/>
              </a:rPr>
              <a:pPr/>
              <a:t>25</a:t>
            </a:fld>
            <a:endParaRPr lang="it-IT" altLang="it-IT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793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EE111-A2E2-4BB3-8EB8-B9F04BFC7C4A}" type="slidenum">
              <a:rPr lang="it-IT" altLang="it-IT">
                <a:cs typeface="Arial" charset="0"/>
              </a:rPr>
              <a:pPr/>
              <a:t>34</a:t>
            </a:fld>
            <a:endParaRPr lang="it-IT" altLang="it-IT"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altLang="it-IT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42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19DC4-A3EB-4038-8226-B2D1DD8BD0A9}" type="slidenum">
              <a:rPr lang="it-IT" altLang="it-IT">
                <a:cs typeface="Arial" charset="0"/>
              </a:rPr>
              <a:pPr/>
              <a:t>36</a:t>
            </a:fld>
            <a:endParaRPr lang="it-IT" altLang="it-IT"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9848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l'importo mensile massimo di Euro 2.750,00  è tassativo o è possibile utilizzarlo in modo flessibile:  più un mese e meno un altro pur non superando, come budget totale, l'importo mensile per il numero di mesi previsti nel progetto. (es. un mese utilizzo 3.500,00 e l'altro 2.050,00 euro).</a:t>
            </a:r>
          </a:p>
          <a:p>
            <a:endParaRPr lang="it-IT" altLang="it-IT" smtClean="0"/>
          </a:p>
          <a:p>
            <a:r>
              <a:rPr lang="it-IT" altLang="it-IT" smtClean="0"/>
              <a:t>In riferimento alle spese di </a:t>
            </a:r>
            <a:r>
              <a:rPr lang="it-IT" altLang="it-IT" i="1" smtClean="0"/>
              <a:t>Gestione e attuazione del progetto</a:t>
            </a:r>
            <a:r>
              <a:rPr lang="it-IT" altLang="it-IT" smtClean="0"/>
              <a:t>, è possibile utilizzare l’importo in maniera flessibile. </a:t>
            </a:r>
          </a:p>
          <a:p>
            <a:r>
              <a:rPr lang="it-IT" altLang="it-IT" smtClean="0"/>
              <a:t> </a:t>
            </a:r>
          </a:p>
          <a:p>
            <a:endParaRPr lang="it-IT" altLang="it-IT" smtClean="0"/>
          </a:p>
          <a:p>
            <a:r>
              <a:rPr lang="it-IT" altLang="it-IT" smtClean="0"/>
              <a:t>La distribuzione delle quote tra  applicant e partner e il numero di partner coinvolti non è in funzione di quanto stabilito dal metodo di calcolo ma </a:t>
            </a:r>
            <a:r>
              <a:rPr lang="it-IT" altLang="it-IT" b="1" smtClean="0"/>
              <a:t>delle effettive esigenze /carichi di lavoro dei partner, definiti congiuntamente all’interno del partenariato.  </a:t>
            </a:r>
            <a:endParaRPr lang="it-IT" altLang="it-IT" smtClean="0"/>
          </a:p>
          <a:p>
            <a:endParaRPr lang="it-IT" altLang="it-IT" smtClean="0"/>
          </a:p>
          <a:p>
            <a:endParaRPr lang="it-IT" alt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241E2-A499-49CC-B4C8-3C909B74DB9D}" type="slidenum">
              <a:rPr lang="it-IT" altLang="it-IT"/>
              <a:pPr/>
              <a:t>38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0297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Per tutte le spese relative a servizi che non si riescono a realizzare internamente al partenariato 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EBCF6-6E0B-4F73-9725-3F7168137014}" type="slidenum">
              <a:rPr lang="it-IT" altLang="it-IT"/>
              <a:pPr/>
              <a:t>40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5875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73BE5-465A-42C0-AA2B-9197886D905D}" type="slidenum">
              <a:rPr lang="it-IT" altLang="it-IT"/>
              <a:pPr/>
              <a:t>41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076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dirty="0" smtClean="0"/>
              <a:t>Azioni del sottoprogramma </a:t>
            </a:r>
            <a:r>
              <a:rPr lang="it-IT" altLang="it-IT" dirty="0" err="1" smtClean="0"/>
              <a:t>LdV</a:t>
            </a:r>
            <a:r>
              <a:rPr lang="it-IT" altLang="it-IT" dirty="0" smtClean="0"/>
              <a:t>, centralizzate e decentrate , che sono confluite nell’azione chiave 2 che si articolare in diverse tipologie di attività</a:t>
            </a: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AD770-7259-48C1-B85E-409257A6C728}" type="slidenum">
              <a:rPr lang="it-IT" altLang="it-IT">
                <a:cs typeface="Arial" charset="0"/>
              </a:rPr>
              <a:pPr/>
              <a:t>3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5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8F67-F9A1-4FD1-A5A9-ED19F81E9691}" type="slidenum">
              <a:rPr lang="it-IT" altLang="it-IT"/>
              <a:pPr/>
              <a:t>46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2559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849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554" indent="-2772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5183" indent="-2205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517" indent="-2205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6700" indent="-22051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334" indent="-2205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3967" indent="-2205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7601" indent="-2205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1235" indent="-2205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4ECF50-87C7-4521-A1F2-445F8FB5087D}" type="slidenum">
              <a:rPr lang="it-IT" altLang="it-IT"/>
              <a:pPr>
                <a:spcBef>
                  <a:spcPct val="0"/>
                </a:spcBef>
              </a:pPr>
              <a:t>47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753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67588" name="Segnaposto numero diapositiva 3"/>
          <p:cNvSpPr txBox="1">
            <a:spLocks noGrp="1"/>
          </p:cNvSpPr>
          <p:nvPr/>
        </p:nvSpPr>
        <p:spPr bwMode="auto">
          <a:xfrm>
            <a:off x="3782783" y="11053770"/>
            <a:ext cx="2893733" cy="5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20" tIns="44510" rIns="89020" bIns="44510" anchor="b"/>
          <a:lstStyle/>
          <a:p>
            <a:pPr algn="r" eaLnBrk="1" hangingPunct="1"/>
            <a:fld id="{5BABBF6C-B134-4125-BE2E-E60ED64D9602}" type="slidenum">
              <a:rPr lang="it-IT" altLang="it-IT" sz="1200">
                <a:cs typeface="Arial" charset="0"/>
              </a:rPr>
              <a:pPr algn="r" eaLnBrk="1" hangingPunct="1"/>
              <a:t>48</a:t>
            </a:fld>
            <a:endParaRPr lang="it-IT" altLang="it-IT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90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610E4-78BA-45D0-B10E-E9DD7B54BC90}" type="slidenum">
              <a:rPr lang="it-IT" altLang="it-IT">
                <a:cs typeface="Arial" charset="0"/>
              </a:rPr>
              <a:pPr/>
              <a:t>49</a:t>
            </a:fld>
            <a:endParaRPr lang="it-IT" altLang="it-IT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48" y="5360553"/>
            <a:ext cx="5342154" cy="5958661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2291796" indent="-2291796">
              <a:tabLst>
                <a:tab pos="2291796" algn="l"/>
              </a:tabLst>
            </a:pPr>
            <a:endParaRPr lang="it-IT" altLang="it-IT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82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1082D-2E32-4C8A-9EEA-EFB145449CDE}" type="slidenum">
              <a:rPr lang="it-IT" altLang="it-IT">
                <a:cs typeface="Arial" charset="0"/>
              </a:rPr>
              <a:pPr/>
              <a:t>50</a:t>
            </a:fld>
            <a:endParaRPr lang="it-IT" altLang="it-IT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48" y="5360553"/>
            <a:ext cx="5342154" cy="5958661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2291796" indent="-2291796">
              <a:tabLst>
                <a:tab pos="2291796" algn="l"/>
              </a:tabLst>
            </a:pPr>
            <a:endParaRPr lang="it-IT" altLang="it-IT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86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A4F74-5C16-4E60-9DC8-1421297B166A}" type="slidenum">
              <a:rPr lang="it-IT" altLang="it-IT">
                <a:cs typeface="Arial" charset="0"/>
              </a:rPr>
              <a:pPr/>
              <a:t>51</a:t>
            </a:fld>
            <a:endParaRPr lang="it-IT" altLang="it-IT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48" y="5360553"/>
            <a:ext cx="5342154" cy="5958661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2291796" indent="-2291796">
              <a:tabLst>
                <a:tab pos="2291796" algn="l"/>
              </a:tabLst>
            </a:pPr>
            <a:endParaRPr lang="it-IT" altLang="it-IT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90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6A344-3DF1-4053-B965-47BE7E6602D6}" type="slidenum">
              <a:rPr lang="it-IT" altLang="it-IT">
                <a:cs typeface="Arial" charset="0"/>
              </a:rPr>
              <a:pPr/>
              <a:t>52</a:t>
            </a:fld>
            <a:endParaRPr lang="it-IT" altLang="it-IT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48" y="5360553"/>
            <a:ext cx="5342154" cy="5958661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2291796" indent="-2291796">
              <a:tabLst>
                <a:tab pos="2291796" algn="l"/>
              </a:tabLst>
            </a:pPr>
            <a:endParaRPr lang="it-IT" altLang="it-IT" sz="1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63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77828" name="Segnaposto numero diapositiva 3"/>
          <p:cNvSpPr txBox="1">
            <a:spLocks noGrp="1"/>
          </p:cNvSpPr>
          <p:nvPr/>
        </p:nvSpPr>
        <p:spPr bwMode="auto">
          <a:xfrm>
            <a:off x="3782783" y="11053770"/>
            <a:ext cx="2893733" cy="5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20" tIns="44510" rIns="89020" bIns="44510" anchor="b"/>
          <a:lstStyle/>
          <a:p>
            <a:pPr algn="r" eaLnBrk="1" hangingPunct="1"/>
            <a:fld id="{848581DB-845D-49FD-AE2D-2A8F58AD6D0D}" type="slidenum">
              <a:rPr lang="it-IT" altLang="it-IT" sz="1200">
                <a:cs typeface="Arial" charset="0"/>
              </a:rPr>
              <a:pPr algn="r" eaLnBrk="1" hangingPunct="1"/>
              <a:t>53</a:t>
            </a:fld>
            <a:endParaRPr lang="it-IT" altLang="it-IT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1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79876" name="Segnaposto numero diapositiva 3"/>
          <p:cNvSpPr txBox="1">
            <a:spLocks noGrp="1"/>
          </p:cNvSpPr>
          <p:nvPr/>
        </p:nvSpPr>
        <p:spPr bwMode="auto">
          <a:xfrm>
            <a:off x="3782783" y="11053770"/>
            <a:ext cx="2893733" cy="5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20" tIns="44510" rIns="89020" bIns="44510" anchor="b"/>
          <a:lstStyle/>
          <a:p>
            <a:pPr algn="r" eaLnBrk="1" hangingPunct="1"/>
            <a:fld id="{8E2E312A-4D27-4998-BBD6-F45CECCF02DE}" type="slidenum">
              <a:rPr lang="it-IT" altLang="it-IT" sz="1200">
                <a:cs typeface="Arial" charset="0"/>
              </a:rPr>
              <a:pPr algn="r" eaLnBrk="1" hangingPunct="1"/>
              <a:t>54</a:t>
            </a:fld>
            <a:endParaRPr lang="it-IT" altLang="it-IT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36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96718-0B0D-4CD6-8FEE-1086EF07E75E}" type="slidenum">
              <a:rPr lang="it-IT" altLang="it-IT"/>
              <a:pPr/>
              <a:t>55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461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1EEE4-139B-4579-AC62-902FD8818731}" type="slidenum">
              <a:rPr lang="it-IT" altLang="it-IT">
                <a:cs typeface="Arial" charset="0"/>
              </a:rPr>
              <a:pPr/>
              <a:t>4</a:t>
            </a:fld>
            <a:endParaRPr lang="it-IT" altLang="it-IT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9616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517DF-F5E1-40B4-A3A8-1B66A630608F}" type="slidenum">
              <a:rPr lang="it-IT" altLang="it-IT">
                <a:solidFill>
                  <a:srgbClr val="000000"/>
                </a:solidFill>
              </a:rPr>
              <a:pPr/>
              <a:t>58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5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Per procedere alla registrazione 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nell’</a:t>
            </a:r>
            <a:r>
              <a:rPr kumimoji="0" lang="it-IT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Unique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it-IT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Registration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it-IT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Facility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(URF)</a:t>
            </a:r>
            <a:r>
              <a:rPr kumimoji="0" lang="it-IT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è necessario, preliminarmente, essere in possesso di un 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account EU LOGIN - EX ECAS </a:t>
            </a:r>
            <a:r>
              <a:rPr kumimoji="0" lang="it-IT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https://webgate.ec.europa.eu/cas/eim/external/register.cgi)</a:t>
            </a:r>
            <a:endParaRPr kumimoji="0" lang="en-GB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it-IT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Successivamente è possibile registrarsi nell’</a:t>
            </a:r>
            <a:r>
              <a:rPr kumimoji="0" lang="it-IT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URF</a:t>
            </a:r>
            <a:r>
              <a:rPr kumimoji="0" lang="it-IT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attraverso </a:t>
            </a:r>
            <a:r>
              <a:rPr kumimoji="0" lang="it-IT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l’</a:t>
            </a:r>
            <a:r>
              <a:rPr kumimoji="0" lang="it-IT" alt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Education</a:t>
            </a:r>
            <a:r>
              <a:rPr kumimoji="0" lang="it-IT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it-IT" alt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Audiovisual</a:t>
            </a:r>
            <a:r>
              <a:rPr kumimoji="0" lang="it-IT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Culture, </a:t>
            </a:r>
            <a:r>
              <a:rPr kumimoji="0" lang="it-IT" alt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Citizenship</a:t>
            </a:r>
            <a:r>
              <a:rPr kumimoji="0" lang="it-IT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and </a:t>
            </a:r>
            <a:r>
              <a:rPr kumimoji="0" lang="it-IT" alt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Volunteering</a:t>
            </a:r>
            <a:r>
              <a:rPr kumimoji="0" lang="it-IT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it-IT" alt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Participant</a:t>
            </a:r>
            <a:r>
              <a:rPr kumimoji="0" lang="it-IT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Portal </a:t>
            </a:r>
            <a:r>
              <a:rPr kumimoji="0" lang="it-IT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http://ec.europa.eu/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education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/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participants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/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portal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/desktop/en/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organisations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/register.html</a:t>
            </a:r>
            <a:r>
              <a:rPr kumimoji="0" lang="it-IT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en-US" sz="1200" b="0" i="0" u="sng" strike="noStrike" kern="1200" cap="none" spc="0" normalizeH="0" baseline="0" noProof="0" dirty="0" smtClean="0">
              <a:ln>
                <a:noFill/>
              </a:ln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L’</a:t>
            </a:r>
            <a:r>
              <a:rPr kumimoji="0" lang="it-IT" alt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URF</a:t>
            </a:r>
            <a:r>
              <a:rPr kumimoji="0" lang="it-IT" alt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 sarà lo strumento attraverso il quale verranno gestite tutte le informazioni legali e finanziarie relative al singolo Organismo partecipante</a:t>
            </a:r>
          </a:p>
          <a:p>
            <a:endParaRPr lang="it-IT" dirty="0" smtClean="0"/>
          </a:p>
          <a:p>
            <a:pPr marL="457200" indent="-457200" algn="just">
              <a:buFont typeface="+mj-lt"/>
              <a:buAutoNum type="arabicParenR" startAt="3"/>
              <a:defRPr/>
            </a:pPr>
            <a:r>
              <a:rPr lang="it-IT" altLang="en-US" sz="900" dirty="0" smtClean="0">
                <a:solidFill>
                  <a:srgbClr val="003374"/>
                </a:solidFill>
              </a:rPr>
              <a:t>A seguito della registrazione sull’</a:t>
            </a:r>
            <a:r>
              <a:rPr lang="it-IT" altLang="en-US" sz="900" b="1" dirty="0" smtClean="0">
                <a:solidFill>
                  <a:srgbClr val="003374"/>
                </a:solidFill>
              </a:rPr>
              <a:t>URF</a:t>
            </a:r>
            <a:r>
              <a:rPr lang="it-IT" altLang="en-US" sz="900" dirty="0" smtClean="0">
                <a:solidFill>
                  <a:srgbClr val="003374"/>
                </a:solidFill>
              </a:rPr>
              <a:t> verrà generato il </a:t>
            </a:r>
            <a:r>
              <a:rPr lang="it-IT" altLang="en-US" sz="900" b="1" dirty="0" err="1" smtClean="0">
                <a:solidFill>
                  <a:srgbClr val="C00000"/>
                </a:solidFill>
              </a:rPr>
              <a:t>Participant</a:t>
            </a:r>
            <a:r>
              <a:rPr lang="it-IT" altLang="en-US" sz="900" b="1" dirty="0" smtClean="0">
                <a:solidFill>
                  <a:srgbClr val="C00000"/>
                </a:solidFill>
              </a:rPr>
              <a:t> </a:t>
            </a:r>
            <a:r>
              <a:rPr lang="it-IT" altLang="en-US" sz="900" b="1" dirty="0" err="1" smtClean="0">
                <a:solidFill>
                  <a:srgbClr val="C00000"/>
                </a:solidFill>
              </a:rPr>
              <a:t>Identification</a:t>
            </a:r>
            <a:r>
              <a:rPr lang="it-IT" altLang="en-US" sz="900" b="1" dirty="0" smtClean="0">
                <a:solidFill>
                  <a:srgbClr val="C00000"/>
                </a:solidFill>
              </a:rPr>
              <a:t> Code (PIC)</a:t>
            </a:r>
            <a:r>
              <a:rPr lang="it-IT" altLang="en-US" sz="900" dirty="0" smtClean="0">
                <a:solidFill>
                  <a:srgbClr val="003374"/>
                </a:solidFill>
              </a:rPr>
              <a:t>, codice indispensabile per poter compilare il formulario di candidatura (web-</a:t>
            </a:r>
            <a:r>
              <a:rPr lang="it-IT" altLang="en-US" sz="900" dirty="0" err="1" smtClean="0">
                <a:solidFill>
                  <a:srgbClr val="003374"/>
                </a:solidFill>
              </a:rPr>
              <a:t>form</a:t>
            </a:r>
            <a:r>
              <a:rPr lang="it-IT" altLang="en-US" sz="900" dirty="0" smtClean="0">
                <a:solidFill>
                  <a:srgbClr val="003374"/>
                </a:solidFill>
              </a:rPr>
              <a:t>) e richiedere il finanziamento per i progetti di mobilità e di cooperazione in Erasmus+. Si segnala che tale PIC</a:t>
            </a:r>
            <a:r>
              <a:rPr lang="it-IT" altLang="en-US" sz="900" b="1" dirty="0" smtClean="0">
                <a:solidFill>
                  <a:srgbClr val="003374"/>
                </a:solidFill>
              </a:rPr>
              <a:t> è unico per ciascun Organismo </a:t>
            </a:r>
            <a:r>
              <a:rPr lang="it-IT" altLang="en-US" sz="900" dirty="0" smtClean="0">
                <a:solidFill>
                  <a:srgbClr val="003374"/>
                </a:solidFill>
              </a:rPr>
              <a:t>e che taluni potrebbero essere </a:t>
            </a:r>
            <a:r>
              <a:rPr lang="it-IT" altLang="en-US" sz="900" b="1" dirty="0" smtClean="0">
                <a:solidFill>
                  <a:srgbClr val="003374"/>
                </a:solidFill>
              </a:rPr>
              <a:t>già in possesso</a:t>
            </a:r>
            <a:r>
              <a:rPr lang="it-IT" altLang="en-US" sz="900" dirty="0" smtClean="0">
                <a:solidFill>
                  <a:srgbClr val="003374"/>
                </a:solidFill>
              </a:rPr>
              <a:t> dello stesso; per verificare se si è già in possesso del PIC è possibile consultare il seguente sito Internet: </a:t>
            </a:r>
          </a:p>
          <a:p>
            <a:pPr algn="ctr">
              <a:defRPr/>
            </a:pPr>
            <a:r>
              <a:rPr lang="it-IT" altLang="en-US" sz="900" dirty="0" smtClean="0">
                <a:solidFill>
                  <a:srgbClr val="003374"/>
                </a:solidFill>
              </a:rPr>
              <a:t>	</a:t>
            </a:r>
            <a:r>
              <a:rPr lang="it-IT" altLang="en-US" sz="900" u="sng" dirty="0" smtClean="0">
                <a:solidFill>
                  <a:srgbClr val="003374"/>
                </a:solidFill>
              </a:rPr>
              <a:t>http://ec.europa.eu/education/participants/portal/desktop/en/organisations/search.html</a:t>
            </a:r>
          </a:p>
          <a:p>
            <a:pPr algn="ctr">
              <a:defRPr/>
            </a:pPr>
            <a:r>
              <a:rPr lang="it-IT" altLang="en-US" sz="900" u="sng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PIC sarà il codice identificativo di ogni Organismo per poter risultare eleggibile in Erasmus+ come soggetto candidato o come</a:t>
            </a:r>
            <a:r>
              <a:rPr lang="it-IT" altLang="en-US" sz="900" b="1" u="sng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900" u="sng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</a:p>
          <a:p>
            <a:pPr algn="ctr">
              <a:defRPr/>
            </a:pPr>
            <a:endParaRPr lang="it-IT" altLang="en-US" sz="900" dirty="0" smtClean="0">
              <a:solidFill>
                <a:srgbClr val="003374"/>
              </a:solidFill>
            </a:endParaRPr>
          </a:p>
          <a:p>
            <a:pPr algn="ctr">
              <a:defRPr/>
            </a:pPr>
            <a:r>
              <a:rPr lang="it-IT" altLang="en-US" sz="900" dirty="0" smtClean="0">
                <a:solidFill>
                  <a:srgbClr val="003374"/>
                </a:solidFill>
              </a:rPr>
              <a:t>per ulteriori informazioni: Cfr. parte C della Guida al Programma.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849A5-FE14-476C-AE51-9267B90DD704}" type="slidenum">
              <a:rPr lang="it-IT" smtClean="0"/>
              <a:pPr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505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D5B4FD-4AE0-4732-8355-60D86138A002}" type="slidenum">
              <a:rPr lang="it-IT" altLang="it-IT" sz="1200"/>
              <a:pPr/>
              <a:t>60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088691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54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AD3BEE-575B-4ECC-A6E5-E481990F10EF}" type="slidenum">
              <a:rPr lang="it-IT" altLang="it-IT" sz="1200"/>
              <a:pPr/>
              <a:t>61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002128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054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AD3BEE-575B-4ECC-A6E5-E481990F10EF}" type="slidenum">
              <a:rPr lang="it-IT" altLang="it-IT" sz="1200"/>
              <a:pPr/>
              <a:t>62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228232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155" indent="-28352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4085" indent="-22681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7718" indent="-22681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1352" indent="-22681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4986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620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2254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5888" indent="-22681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52634C-5496-4855-B4F2-1BACDDC3350A}" type="slidenum">
              <a:rPr lang="it-IT" altLang="it-IT" sz="1200"/>
              <a:pPr/>
              <a:t>64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7315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0113" indent="-170113"/>
            <a:endParaRPr lang="it-IT" altLang="it-IT" dirty="0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A4803-2B78-4DF0-A7E8-A4094D01AC10}" type="slidenum">
              <a:rPr lang="it-IT" altLang="it-IT">
                <a:cs typeface="Arial" charset="0"/>
              </a:rPr>
              <a:pPr/>
              <a:t>5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3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11953" algn="l"/>
                <a:tab pos="1423906" algn="l"/>
                <a:tab pos="2137435" algn="l"/>
                <a:tab pos="2849388" algn="l"/>
              </a:tabLst>
            </a:pPr>
            <a:fld id="{2F9EAD12-864A-4328-9C8F-A9DF4BD1DAB9}" type="slidenum">
              <a:rPr lang="en-GB" altLang="it-IT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711953" algn="l"/>
                  <a:tab pos="1423906" algn="l"/>
                  <a:tab pos="2137435" algn="l"/>
                  <a:tab pos="2849388" algn="l"/>
                </a:tabLst>
              </a:pPr>
              <a:t>8</a:t>
            </a:fld>
            <a:endParaRPr lang="en-GB" altLang="it-IT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388" y="874713"/>
            <a:ext cx="5811837" cy="4360862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607" y="5527750"/>
            <a:ext cx="5348448" cy="5238171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it-IT" altLang="it-IT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3925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F0F79-2A10-4AE9-B173-3458EDFBDCD3}" type="slidenum">
              <a:rPr lang="it-IT" altLang="it-IT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420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Novità del 2016, per la prima volta un progetto di partenariato strategico può durare 12 mesi..solitamente si tratta di progetti piccoli, di scambio delle buone pratiche </a:t>
            </a:r>
          </a:p>
          <a:p>
            <a:endParaRPr lang="it-IT" altLang="it-IT" smtClean="0"/>
          </a:p>
          <a:p>
            <a:r>
              <a:rPr lang="it-IT" altLang="it-IT" smtClean="0"/>
              <a:t>2014: 24 o 36 </a:t>
            </a:r>
          </a:p>
          <a:p>
            <a:endParaRPr lang="it-IT" altLang="it-IT" smtClean="0"/>
          </a:p>
          <a:p>
            <a:r>
              <a:rPr lang="it-IT" altLang="it-IT" smtClean="0"/>
              <a:t>2015: da 24 a 36 </a:t>
            </a:r>
          </a:p>
          <a:p>
            <a:endParaRPr lang="it-IT" altLang="it-IT" smtClean="0"/>
          </a:p>
          <a:p>
            <a:r>
              <a:rPr lang="it-IT" altLang="it-IT" smtClean="0"/>
              <a:t>2016: da 12 a 36</a:t>
            </a: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32A9-5474-4E82-BEC8-2082A1A69766}" type="slidenum">
              <a:rPr lang="it-IT" altLang="it-IT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901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it-IT" altLang="it-IT" u="sng" dirty="0" smtClean="0">
                <a:latin typeface="Century Gothic" pitchFamily="34" charset="0"/>
              </a:rPr>
              <a:t>Partenariati strategici a supporto dell’innovazione</a:t>
            </a:r>
          </a:p>
          <a:p>
            <a:pPr algn="just"/>
            <a:endParaRPr lang="it-IT" altLang="it-IT" u="sng" dirty="0" smtClean="0">
              <a:latin typeface="Century Gothic" pitchFamily="34" charset="0"/>
            </a:endParaRPr>
          </a:p>
          <a:p>
            <a:pPr algn="just"/>
            <a:r>
              <a:rPr lang="it-IT" altLang="it-IT" dirty="0" smtClean="0"/>
              <a:t>I progetti sono tenuti a sviluppare output innovativi, e / o di impegnarsi in attività ad alta intensità di diffusione e valorizzazione dei prodotti esistenti e di nuova produzione o idee innovative. I candidati hanno la possibilità di richiedere un preventivo dedicato per output intellettuali ed Eventi moltiplicatore per rispondere direttamente l'aspetto di innovazione dell'azione. Questi tipi di progetti sono aperti a tutti i settori dell'istruzione, della formazione e della gioventù.</a:t>
            </a:r>
            <a:endParaRPr lang="it-IT" altLang="it-IT" u="sng" dirty="0" smtClean="0">
              <a:latin typeface="Century Gothic" pitchFamily="34" charset="0"/>
            </a:endParaRPr>
          </a:p>
          <a:p>
            <a:endParaRPr lang="it-IT" altLang="it-IT" dirty="0" smtClean="0"/>
          </a:p>
          <a:p>
            <a:r>
              <a:rPr lang="it-IT" altLang="it-IT" dirty="0" smtClean="0"/>
              <a:t>Partnership strategiche sostenere lo scambio di buone pratiche:</a:t>
            </a:r>
            <a:br>
              <a:rPr lang="it-IT" altLang="it-IT" dirty="0" smtClean="0"/>
            </a:br>
            <a:r>
              <a:rPr lang="it-IT" altLang="it-IT" dirty="0" smtClean="0"/>
              <a:t>L'obiettivo primario è quello di consentire alle organizzazioni di sviluppare e rafforzare le reti, aumentare la loro capacità di operare a livello transnazionale, condividere e confrontare idee, pratiche e metodi. I progetti selezionati possono anche produrre risultati tangibili e si prevede di diffondere i risultati della loro attività, anche se in un modo che è proporzionale allo scopo e la portata del progetto. Questi risultati e le attività saranno co-finanziati dal bilancio standard per la gestione e l'attuazione del progetto. Partenariati strategici rilevanti per il settore dell'istruzione superiore non sostenere questi tipi di progetti.</a:t>
            </a: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744DC-9210-4478-92A1-828A4CFE7AAD}" type="slidenum">
              <a:rPr lang="it-IT" altLang="it-IT">
                <a:cs typeface="Arial" charset="0"/>
              </a:rPr>
              <a:pPr/>
              <a:t>14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7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it-IT" altLang="it-IT" u="sng" smtClean="0">
                <a:latin typeface="Century Gothic" pitchFamily="34" charset="0"/>
              </a:rPr>
              <a:t>Partenariati strategici a supporto dell’innovazione</a:t>
            </a:r>
          </a:p>
          <a:p>
            <a:pPr algn="just"/>
            <a:endParaRPr lang="it-IT" altLang="it-IT" u="sng" smtClean="0">
              <a:latin typeface="Century Gothic" pitchFamily="34" charset="0"/>
            </a:endParaRPr>
          </a:p>
          <a:p>
            <a:pPr algn="just"/>
            <a:r>
              <a:rPr lang="it-IT" altLang="it-IT" smtClean="0"/>
              <a:t>I progetti sono tenuti a sviluppare output innovativi, e / o di impegnarsi in attività ad alta intensità di diffusione e valorizzazione dei prodotti esistenti e di nuova produzione o idee innovative. I candidati hanno la possibilità di richiedere un preventivo dedicato per output intellettuali ed Eventi moltiplicatore per rispondere direttamente l'aspetto di innovazione dell'azione. Questi tipi di progetti sono aperti a tutti i settori dell'istruzione, della formazione e della gioventù.</a:t>
            </a:r>
            <a:endParaRPr lang="it-IT" altLang="it-IT" u="sng" smtClean="0">
              <a:latin typeface="Century Gothic" pitchFamily="34" charset="0"/>
            </a:endParaRPr>
          </a:p>
          <a:p>
            <a:endParaRPr lang="it-IT" altLang="it-IT" smtClean="0"/>
          </a:p>
          <a:p>
            <a:r>
              <a:rPr lang="it-IT" altLang="it-IT" smtClean="0"/>
              <a:t>Partnership strategiche sostenere lo scambio di buone pratiche:</a:t>
            </a:r>
            <a:br>
              <a:rPr lang="it-IT" altLang="it-IT" smtClean="0"/>
            </a:br>
            <a:r>
              <a:rPr lang="it-IT" altLang="it-IT" smtClean="0"/>
              <a:t>L'obiettivo primario è quello di consentire alle organizzazioni di sviluppare e rafforzare le reti, aumentare la loro capacità di operare a livello transnazionale, condividere e confrontare idee, pratiche e metodi. I progetti selezionati possono anche produrre risultati tangibili e si prevede di diffondere i risultati della loro attività, anche se in un modo che è proporzionale allo scopo e la portata del progetto. Questi risultati e le attività saranno co-finanziati dal bilancio standard per la gestione e l'attuazione del progetto. Partenariati strategici rilevanti per il settore dell'istruzione superiore non sostenere questi tipi di progetti.</a:t>
            </a: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744DC-9210-4478-92A1-828A4CFE7AAD}" type="slidenum">
              <a:rPr lang="it-IT" altLang="it-IT">
                <a:cs typeface="Arial" charset="0"/>
              </a:rPr>
              <a:pPr/>
              <a:t>15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5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8D23-71B6-4840-A8FC-566167A8B4EC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9FB6-AF38-494D-BEBD-DE77ECEAA665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20AF-868D-4633-A252-F0B8DE84F0F9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8A748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003374"/>
                </a:solidFill>
              </a:defRPr>
            </a:lvl1pPr>
            <a:lvl2pPr>
              <a:defRPr sz="2000">
                <a:solidFill>
                  <a:srgbClr val="003374"/>
                </a:solidFill>
              </a:defRPr>
            </a:lvl2pPr>
            <a:lvl3pPr>
              <a:defRPr sz="2000">
                <a:solidFill>
                  <a:srgbClr val="003374"/>
                </a:solidFill>
              </a:defRPr>
            </a:lvl3pPr>
            <a:lvl4pPr>
              <a:defRPr sz="2000">
                <a:solidFill>
                  <a:srgbClr val="003374"/>
                </a:solidFill>
              </a:defRPr>
            </a:lvl4pPr>
            <a:lvl5pPr>
              <a:defRPr sz="2000">
                <a:solidFill>
                  <a:srgbClr val="003374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1418-4119-4AE8-9DFA-355D3D7F37FC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3374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37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D779-5C49-4846-BC29-19E73F998A72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0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E118-6350-4E2F-A3D8-015DC600C51A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08E8-5BEC-4F27-919A-FEEA67B3B66C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2907-D58A-4E24-B9C8-4C77B5EB38F6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204-3CCA-4C6E-AE9C-C05B84BFDF10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8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5F46-4F62-4CFD-81BE-4BFACDB7AE15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57BF-9230-42EB-AF0C-B6F7FE7227E9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DCEF-BF2D-47AB-9EA9-DE119B301CAA}" type="datetime1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33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5304373-AFAB-43E1-A3A8-66C4C74FD4A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00" y="33088"/>
            <a:ext cx="29282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it/formazione/faq-domande-frequenti-partenariati-strategici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asmusplus.it/formazione/video-tutorial-e-form-ka202-call-2016/" TargetMode="External"/><Relationship Id="rId5" Type="http://schemas.openxmlformats.org/officeDocument/2006/relationships/hyperlink" Target="http://www.erasmusplus.it/file/2016/02/KA2_%20Guida%20alla%20compilazione%20Eform%20KA202.pdf" TargetMode="External"/><Relationship Id="rId4" Type="http://schemas.openxmlformats.org/officeDocument/2006/relationships/hyperlink" Target="http://www.erasmusplus.it/file/2015/06/KA2_1-Indicazioni-Progettazione-KA2-versione-2016-rev-0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resources/documents/erasmus-programme-guide-2019_it" TargetMode="External"/><Relationship Id="rId2" Type="http://schemas.openxmlformats.org/officeDocument/2006/relationships/hyperlink" Target="https://eur-lex.europa.eu/legal-content/IT/TXT/PDF/?uri=CELEX:C2018/384/04&amp;from=E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it/registrazione-eulogin-urf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hyperlink" Target="http://www.google.it/url?sa=i&amp;rct=j&amp;q=&amp;esrc=s&amp;frm=1&amp;source=images&amp;cd=&amp;cad=rja&amp;uact=8&amp;docid=s_n08vr-UMbsMM&amp;tbnid=xZiyydH2srUVEM:&amp;ved=0CAUQjRw&amp;url=http://www.culturaeculture.it/2014/02/facebook-dieci-anni-dopo-marketing-esperto/52514&amp;ei=-iRzU_j8FqStywP624GwDg&amp;bvm=bv.66699033,d.bGQ&amp;psig=AFQjCNF7R8UMFO4VY44JGpzHD5dxR_3pwg&amp;ust=14001414305984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www.google.it/url?sa=i&amp;rct=j&amp;q=&amp;esrc=s&amp;frm=1&amp;source=images&amp;cd=&amp;docid=6kVKGkrh3Uc2-M&amp;tbnid=LiQx2DVPacpCeM:&amp;ved=0CAUQjRw&amp;url=https://blog.twitter.com/&amp;ei=CSxzU6pfqcbJA5CegKAC&amp;bvm=bv.66699033,d.bGQ&amp;psig=AFQjCNF02zfqF6KRL_cIKhCkYQau8uuboA&amp;ust=1400143233693839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en-US" dirty="0" smtClean="0"/>
              <a:t/>
            </a:r>
            <a:br>
              <a:rPr lang="it-IT" altLang="en-US" dirty="0" smtClean="0"/>
            </a:br>
            <a:endParaRPr lang="it-IT" altLang="en-US" dirty="0" smtClean="0"/>
          </a:p>
        </p:txBody>
      </p:sp>
      <p:pic>
        <p:nvPicPr>
          <p:cNvPr id="18435" name="Picture 8" descr="https://fbcdn-sphotos-g-a.akamaihd.net/hphotos-ak-frc3/1381875_631888883528532_967024371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3548"/>
            <a:ext cx="765016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asellaDiTesto 1"/>
          <p:cNvSpPr txBox="1">
            <a:spLocks noChangeArrowheads="1"/>
          </p:cNvSpPr>
          <p:nvPr/>
        </p:nvSpPr>
        <p:spPr bwMode="auto">
          <a:xfrm>
            <a:off x="539750" y="3182273"/>
            <a:ext cx="813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en-US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Cambiare vita, aprire la mente.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0506" y="3638732"/>
            <a:ext cx="8662987" cy="24468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altLang="en-US" b="1" i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Infoday</a:t>
            </a:r>
            <a:r>
              <a:rPr lang="it-IT" altLang="en-US" b="1" i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la </a:t>
            </a:r>
            <a:r>
              <a:rPr lang="it-IT" altLang="en-US" b="1" i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progettazione</a:t>
            </a:r>
          </a:p>
          <a:p>
            <a:pPr algn="ctr">
              <a:defRPr/>
            </a:pPr>
            <a:endParaRPr lang="it-IT" altLang="en-US" sz="500" b="1" dirty="0">
              <a:solidFill>
                <a:srgbClr val="38A7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it-IT" altLang="en-US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Invito a presentare proposte </a:t>
            </a:r>
            <a:r>
              <a:rPr lang="it-IT" altLang="en-US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– EAC/A03/2018</a:t>
            </a:r>
            <a:endParaRPr lang="it-IT" altLang="en-US" b="1" dirty="0">
              <a:solidFill>
                <a:srgbClr val="38A7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it-IT" altLang="en-US" sz="1200" b="1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it-IT" altLang="en-US" sz="2400" b="1" i="1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Partenariati Strategici </a:t>
            </a:r>
            <a:r>
              <a:rPr lang="it-IT" altLang="en-US" sz="2400" b="1" i="1" dirty="0" smtClean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(ambito VET)</a:t>
            </a:r>
          </a:p>
          <a:p>
            <a:pPr algn="ctr" eaLnBrk="1" hangingPunct="1">
              <a:defRPr/>
            </a:pPr>
            <a:endParaRPr lang="it-IT" altLang="en-US" sz="800" b="1" i="1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it-IT" altLang="en-US" b="1" i="1" dirty="0">
                <a:solidFill>
                  <a:srgbClr val="003374"/>
                </a:solidFill>
                <a:latin typeface="Cambria" panose="02040503050406030204" pitchFamily="18" charset="0"/>
              </a:rPr>
              <a:t>Roma, </a:t>
            </a:r>
            <a:r>
              <a:rPr lang="it-IT" altLang="en-US" b="1" i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7 novembre 2018</a:t>
            </a:r>
            <a:endParaRPr lang="it-IT" altLang="en-US" b="1" i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altLang="en-US" sz="800" b="1" dirty="0" smtClean="0">
              <a:solidFill>
                <a:srgbClr val="003374"/>
              </a:solidFill>
              <a:latin typeface="Cambria" panose="02040503050406030204" pitchFamily="18" charset="0"/>
              <a:cs typeface="Arial" charset="0"/>
            </a:endParaRPr>
          </a:p>
          <a:p>
            <a:pPr algn="ctr">
              <a:defRPr/>
            </a:pPr>
            <a:r>
              <a:rPr lang="it-IT" altLang="en-US" b="1" dirty="0" smtClean="0">
                <a:solidFill>
                  <a:srgbClr val="003374"/>
                </a:solidFill>
                <a:latin typeface="Cambria" panose="02040503050406030204" pitchFamily="18" charset="0"/>
                <a:cs typeface="Arial" charset="0"/>
              </a:rPr>
              <a:t>Rossano Arenare</a:t>
            </a:r>
            <a:endParaRPr lang="it-IT" altLang="en-US" b="1" dirty="0">
              <a:solidFill>
                <a:srgbClr val="003374"/>
              </a:solidFill>
              <a:latin typeface="Cambria" panose="02040503050406030204" pitchFamily="18" charset="0"/>
              <a:cs typeface="Arial" charset="0"/>
            </a:endParaRPr>
          </a:p>
          <a:p>
            <a:pPr algn="ctr">
              <a:defRPr/>
            </a:pPr>
            <a:endParaRPr lang="it-IT" altLang="en-US" sz="800" b="1" i="1" dirty="0" smtClean="0">
              <a:solidFill>
                <a:srgbClr val="003374"/>
              </a:solidFill>
              <a:latin typeface="Cambria" panose="02040503050406030204" pitchFamily="18" charset="0"/>
              <a:cs typeface="Arial" charset="0"/>
            </a:endParaRPr>
          </a:p>
          <a:p>
            <a:pPr algn="ctr">
              <a:defRPr/>
            </a:pPr>
            <a:r>
              <a:rPr lang="it-IT" altLang="en-US" sz="1600" b="1" i="1" dirty="0" smtClean="0">
                <a:solidFill>
                  <a:srgbClr val="003374"/>
                </a:solidFill>
                <a:latin typeface="Cambria" panose="02040503050406030204" pitchFamily="18" charset="0"/>
                <a:cs typeface="Arial" charset="0"/>
              </a:rPr>
              <a:t>Agenzia </a:t>
            </a:r>
            <a:r>
              <a:rPr lang="it-IT" altLang="en-US" sz="1600" b="1" i="1" dirty="0" err="1" smtClean="0">
                <a:solidFill>
                  <a:srgbClr val="003374"/>
                </a:solidFill>
                <a:latin typeface="Cambria" panose="02040503050406030204" pitchFamily="18" charset="0"/>
                <a:cs typeface="Arial" charset="0"/>
              </a:rPr>
              <a:t>Erasmus+</a:t>
            </a:r>
            <a:r>
              <a:rPr lang="it-IT" altLang="en-US" sz="1600" b="1" i="1" dirty="0" smtClean="0">
                <a:solidFill>
                  <a:srgbClr val="003374"/>
                </a:solidFill>
                <a:latin typeface="Cambria" panose="02040503050406030204" pitchFamily="18" charset="0"/>
                <a:cs typeface="Arial" charset="0"/>
              </a:rPr>
              <a:t> per l’Istruzione e la formazione professionale - INAPP</a:t>
            </a:r>
            <a:endParaRPr lang="it-IT" altLang="en-US" sz="1600" b="1" i="1" dirty="0">
              <a:solidFill>
                <a:srgbClr val="003374"/>
              </a:solidFill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360219" y="579563"/>
            <a:ext cx="845127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dirty="0">
                <a:latin typeface="Cambria" panose="02040503050406030204" pitchFamily="18" charset="0"/>
              </a:rPr>
              <a:t>Partner Associati</a:t>
            </a:r>
            <a:endParaRPr lang="it-IT" altLang="it-IT" dirty="0">
              <a:latin typeface="Cambria" panose="02040503050406030204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44463" y="1178858"/>
            <a:ext cx="8928100" cy="89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2400" b="1" i="1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I Partenariati strategici </a:t>
            </a:r>
            <a:r>
              <a:rPr lang="it-IT" sz="2400" b="1" i="1" dirty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possono </a:t>
            </a:r>
            <a:r>
              <a:rPr lang="it-IT" sz="2400" b="1" i="1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coinvolgere partner</a:t>
            </a:r>
          </a:p>
          <a:p>
            <a:pPr algn="ctr">
              <a:defRPr/>
            </a:pPr>
            <a:r>
              <a:rPr lang="it-IT" sz="2400" b="1" i="1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associati </a:t>
            </a:r>
            <a:r>
              <a:rPr lang="it-IT" sz="2400" b="1" i="1" dirty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del settore </a:t>
            </a:r>
            <a:r>
              <a:rPr lang="it-IT" sz="2400" b="1" i="1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pubblico </a:t>
            </a:r>
            <a:r>
              <a:rPr lang="it-IT" sz="2400" b="1" i="1" dirty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o </a:t>
            </a:r>
            <a:r>
              <a:rPr lang="it-IT" sz="2400" b="1" i="1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privato, ma</a:t>
            </a:r>
            <a:r>
              <a:rPr lang="it-IT" sz="2000" i="1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:</a:t>
            </a:r>
            <a:endParaRPr lang="it-IT" sz="2000" b="1" i="1" kern="0" dirty="0">
              <a:solidFill>
                <a:srgbClr val="003374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01445" y="2171036"/>
            <a:ext cx="8155858" cy="411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just">
              <a:buFont typeface="Wingdings" pitchFamily="2" charset="2"/>
              <a:buChar char="ð"/>
            </a:pP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non </a:t>
            </a: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</a:rPr>
              <a:t>sono considerati partner del progetto </a:t>
            </a: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e, quindi, </a:t>
            </a:r>
            <a:r>
              <a:rPr lang="it-IT" sz="2000" u="sng" dirty="0">
                <a:solidFill>
                  <a:srgbClr val="003374"/>
                </a:solidFill>
                <a:latin typeface="Cambria" panose="02040503050406030204" pitchFamily="18" charset="0"/>
              </a:rPr>
              <a:t>non </a:t>
            </a:r>
            <a:r>
              <a:rPr lang="it-IT" sz="20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ricevono </a:t>
            </a: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    </a:t>
            </a:r>
            <a:r>
              <a:rPr lang="it-IT" sz="2000" u="sng" dirty="0">
                <a:solidFill>
                  <a:srgbClr val="003374"/>
                </a:solidFill>
                <a:latin typeface="Cambria" panose="02040503050406030204" pitchFamily="18" charset="0"/>
              </a:rPr>
              <a:t>finanziamenti</a:t>
            </a:r>
            <a:endParaRPr lang="it-IT" altLang="it-IT" sz="2000" u="sng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>
              <a:buFont typeface="Wingdings" pitchFamily="2" charset="2"/>
              <a:buChar char="ð"/>
            </a:pPr>
            <a:endParaRPr lang="it-IT" sz="20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358775" indent="-358775" algn="just">
              <a:buFont typeface="Wingdings" pitchFamily="2" charset="2"/>
              <a:buChar char="ð"/>
            </a:pP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forniscono </a:t>
            </a: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</a:rPr>
              <a:t>un contributo alla </a:t>
            </a:r>
            <a:r>
              <a:rPr lang="it-IT" sz="2000" u="sng" dirty="0">
                <a:solidFill>
                  <a:srgbClr val="003374"/>
                </a:solidFill>
                <a:latin typeface="Cambria" panose="02040503050406030204" pitchFamily="18" charset="0"/>
              </a:rPr>
              <a:t>realizzazione di compiti e attività</a:t>
            </a: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    specifici </a:t>
            </a: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</a:rPr>
              <a:t>del </a:t>
            </a: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progetto</a:t>
            </a:r>
          </a:p>
          <a:p>
            <a:pPr algn="just"/>
            <a:endParaRPr lang="it-IT" sz="20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358775" indent="-358775" algn="just">
              <a:buFont typeface="Wingdings" pitchFamily="2" charset="2"/>
              <a:buChar char="ð"/>
              <a:tabLst>
                <a:tab pos="358775" algn="l"/>
              </a:tabLst>
            </a:pP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contribuiscono </a:t>
            </a: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</a:rPr>
              <a:t>alla </a:t>
            </a:r>
            <a:r>
              <a:rPr lang="it-IT" sz="2000" u="sng" dirty="0">
                <a:solidFill>
                  <a:srgbClr val="003374"/>
                </a:solidFill>
                <a:latin typeface="Cambria" panose="02040503050406030204" pitchFamily="18" charset="0"/>
              </a:rPr>
              <a:t>diffusione e alla sostenibilità</a:t>
            </a: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</a:rPr>
              <a:t> del </a:t>
            </a: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progetto</a:t>
            </a:r>
          </a:p>
          <a:p>
            <a:pPr algn="just">
              <a:buFont typeface="Wingdings" pitchFamily="2" charset="2"/>
              <a:buChar char="ð"/>
            </a:pPr>
            <a:endParaRPr lang="it-IT" sz="20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358775" indent="-358775" algn="just">
              <a:buFont typeface="Wingdings" pitchFamily="2" charset="2"/>
              <a:buChar char="ð"/>
            </a:pP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possono ospitare Eventi moltiplicatori </a:t>
            </a: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</a:rPr>
              <a:t>nel proprio </a:t>
            </a: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Paese </a:t>
            </a:r>
            <a:r>
              <a:rPr lang="it-IT" sz="20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solo se debitamente giustificato</a:t>
            </a: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in relazione agli obiettivi o all'attuazione del progetto</a:t>
            </a:r>
            <a:endParaRPr lang="it-IT" sz="2000" b="1" i="1" kern="0" dirty="0" smtClean="0">
              <a:solidFill>
                <a:srgbClr val="003374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it-IT" sz="2000" b="1" i="1" kern="0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Il loro </a:t>
            </a:r>
            <a:r>
              <a:rPr lang="it-IT" sz="2000" b="1" i="1" u="sng" kern="0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ruolo</a:t>
            </a:r>
            <a:r>
              <a:rPr lang="it-IT" sz="2000" b="1" i="1" kern="0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nel progetto e le loro diverse </a:t>
            </a:r>
            <a:r>
              <a:rPr lang="it-IT" sz="2000" b="1" i="1" u="sng" kern="0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attività 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2000" b="1" i="1" kern="0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devono essere </a:t>
            </a:r>
            <a:r>
              <a:rPr lang="it-IT" sz="2000" b="1" i="1" u="sng" kern="0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chiaramente descritti</a:t>
            </a:r>
            <a:endParaRPr lang="it-IT" sz="2000" b="1" i="1" u="sng" kern="0" dirty="0">
              <a:solidFill>
                <a:srgbClr val="003374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536331" y="553163"/>
            <a:ext cx="797901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dirty="0"/>
              <a:t>Chi può presentare una candidatura</a:t>
            </a:r>
            <a:endParaRPr lang="it-IT" altLang="it-IT" dirty="0"/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200024" y="1109615"/>
          <a:ext cx="8752431" cy="49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Segnaposto contenuto 2"/>
          <p:cNvSpPr>
            <a:spLocks noGrp="1"/>
          </p:cNvSpPr>
          <p:nvPr>
            <p:ph idx="1"/>
          </p:nvPr>
        </p:nvSpPr>
        <p:spPr>
          <a:xfrm>
            <a:off x="249238" y="1654136"/>
            <a:ext cx="8699500" cy="4996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Istituti di istruzione superiore 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Scuole, Istituti, centri educativi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Organismi senza scopo di lucro, organismi di volontariato, ONG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PMI, grandi imprese, pubbliche o private (incluse le imprese sociali)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Organismi pubblici a livello locale, regionale, nazionale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Fondazioni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Centri di formazione interaziendali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Associazioni culturali, biblioteche, musei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Parti sociali e altri rappresentanti del mondo del lavoro, comprese le camere di commercio, l'industria, artigianato/associazioni professionali e sindacati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Organismi che forniscono servizi di orientamento, consulenza e informazione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Centri di ricerca</a:t>
            </a:r>
          </a:p>
          <a:p>
            <a:pPr algn="just">
              <a:buFont typeface="Wingdings" pitchFamily="2" charset="2"/>
              <a:buChar char="ð"/>
            </a:pPr>
            <a:r>
              <a:rPr lang="it-IT" altLang="it-IT" sz="1500" dirty="0" smtClean="0">
                <a:latin typeface="Cambria" panose="02040503050406030204" pitchFamily="18" charset="0"/>
              </a:rPr>
              <a:t>Organismi di certificazione delle conoscenze, abilità e competenze acquisite attraverso l’apprendimento non formale e informale</a:t>
            </a:r>
          </a:p>
          <a:p>
            <a:pPr algn="ctr">
              <a:buNone/>
            </a:pPr>
            <a:r>
              <a:rPr lang="it-IT" altLang="it-IT" sz="1500" b="1" u="sng" dirty="0" smtClean="0">
                <a:latin typeface="Cambria" panose="02040503050406030204" pitchFamily="18" charset="0"/>
              </a:rPr>
              <a:t>La candidatura viene presentata in nome e per conto di tutti gli organismi coinvolti nel progetto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3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536331" y="710640"/>
            <a:ext cx="797901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dirty="0"/>
              <a:t>Chi deve presentare la candidatura</a:t>
            </a:r>
            <a:endParaRPr lang="en-GB" dirty="0"/>
          </a:p>
        </p:txBody>
      </p:sp>
      <p:graphicFrame>
        <p:nvGraphicFramePr>
          <p:cNvPr id="2" name="Diagramma 1"/>
          <p:cNvGraphicFramePr/>
          <p:nvPr>
            <p:extLst/>
          </p:nvPr>
        </p:nvGraphicFramePr>
        <p:xfrm>
          <a:off x="468313" y="2192843"/>
          <a:ext cx="8121505" cy="304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/>
          <p:cNvSpPr/>
          <p:nvPr/>
        </p:nvSpPr>
        <p:spPr>
          <a:xfrm>
            <a:off x="290945" y="5545230"/>
            <a:ext cx="8672946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altLang="en-US" sz="2200" i="1" u="sng" dirty="0">
                <a:solidFill>
                  <a:srgbClr val="003374"/>
                </a:solidFill>
                <a:latin typeface="Cambria" panose="02040503050406030204" pitchFamily="18" charset="0"/>
              </a:rPr>
              <a:t>Lingua di scrittura</a:t>
            </a:r>
            <a:r>
              <a:rPr lang="it-IT" altLang="en-US" sz="2200" i="1" dirty="0">
                <a:solidFill>
                  <a:srgbClr val="003374"/>
                </a:solidFill>
                <a:latin typeface="Cambria" panose="02040503050406030204" pitchFamily="18" charset="0"/>
              </a:rPr>
              <a:t>: </a:t>
            </a:r>
            <a:r>
              <a:rPr lang="it-IT" altLang="en-US" sz="2200" i="1" u="sng" dirty="0">
                <a:solidFill>
                  <a:srgbClr val="003374"/>
                </a:solidFill>
                <a:latin typeface="Cambria" panose="02040503050406030204" pitchFamily="18" charset="0"/>
              </a:rPr>
              <a:t>una delle lingue dei Paesi del Programma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Freccia a destra con strisce 5"/>
          <p:cNvSpPr/>
          <p:nvPr/>
        </p:nvSpPr>
        <p:spPr>
          <a:xfrm rot="1620784">
            <a:off x="596195" y="5620477"/>
            <a:ext cx="374650" cy="305068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468313" y="863448"/>
            <a:ext cx="770413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dirty="0"/>
              <a:t> Durata di un Partenariato strategico</a:t>
            </a:r>
          </a:p>
        </p:txBody>
      </p:sp>
      <p:sp>
        <p:nvSpPr>
          <p:cNvPr id="23555" name="CasellaDiTesto 6"/>
          <p:cNvSpPr txBox="1">
            <a:spLocks noChangeArrowheads="1"/>
          </p:cNvSpPr>
          <p:nvPr/>
        </p:nvSpPr>
        <p:spPr bwMode="auto">
          <a:xfrm>
            <a:off x="247650" y="1863725"/>
            <a:ext cx="86693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100" dirty="0" smtClean="0"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150" dirty="0" smtClean="0">
                <a:solidFill>
                  <a:srgbClr val="003374"/>
                </a:solidFill>
                <a:latin typeface="Cambria" panose="02040503050406030204" pitchFamily="18" charset="0"/>
              </a:rPr>
              <a:t>La durata di un progetto di Partenariato Strategico può variare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altLang="it-IT" sz="2150" dirty="0" smtClean="0">
                <a:solidFill>
                  <a:srgbClr val="003374"/>
                </a:solidFill>
                <a:latin typeface="Cambria" panose="02040503050406030204" pitchFamily="18" charset="0"/>
              </a:rPr>
              <a:t>e deve essere coerente con obiettivi e attività del progetto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15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150" dirty="0" smtClean="0">
                <a:solidFill>
                  <a:srgbClr val="003374"/>
                </a:solidFill>
                <a:latin typeface="Cambria" panose="02040503050406030204" pitchFamily="18" charset="0"/>
              </a:rPr>
              <a:t>Nessuna richiesta di estensione alla durata progettuale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150" dirty="0" smtClean="0">
                <a:solidFill>
                  <a:srgbClr val="003374"/>
                </a:solidFill>
                <a:latin typeface="Cambria" panose="02040503050406030204" pitchFamily="18" charset="0"/>
              </a:rPr>
              <a:t>(massimo 6 mesi) potrà determinare il superamento dei 3 anni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dirty="0" smtClean="0">
              <a:latin typeface="Cambria" panose="02040503050406030204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831850" y="2787650"/>
            <a:ext cx="6977063" cy="831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3200" b="1" dirty="0"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r>
              <a:rPr lang="it-IT" altLang="it-IT" sz="3200" dirty="0">
                <a:latin typeface="Cambria" panose="02040503050406030204" pitchFamily="18" charset="0"/>
              </a:rPr>
              <a:t>da </a:t>
            </a:r>
            <a:r>
              <a:rPr lang="it-IT" altLang="it-IT" sz="3200" b="1" dirty="0">
                <a:latin typeface="Cambria" panose="02040503050406030204" pitchFamily="18" charset="0"/>
              </a:rPr>
              <a:t>12 </a:t>
            </a:r>
            <a:r>
              <a:rPr lang="it-IT" altLang="it-IT" sz="3200" dirty="0">
                <a:latin typeface="Cambria" panose="02040503050406030204" pitchFamily="18" charset="0"/>
              </a:rPr>
              <a:t>a </a:t>
            </a:r>
            <a:r>
              <a:rPr lang="it-IT" altLang="it-IT" sz="3200" b="1" dirty="0">
                <a:latin typeface="Cambria" panose="02040503050406030204" pitchFamily="18" charset="0"/>
              </a:rPr>
              <a:t>36 </a:t>
            </a:r>
            <a:r>
              <a:rPr lang="it-IT" altLang="it-IT" sz="3200" b="1" dirty="0" smtClean="0">
                <a:latin typeface="Cambria" panose="02040503050406030204" pitchFamily="18" charset="0"/>
              </a:rPr>
              <a:t>mesi</a:t>
            </a:r>
            <a:endParaRPr lang="it-IT" altLang="it-IT" sz="3200" dirty="0"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endParaRPr lang="it-IT" altLang="it-IT" sz="3200" b="1" dirty="0"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9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7538" y="711053"/>
            <a:ext cx="7987812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dirty="0"/>
              <a:t> Tipologie di </a:t>
            </a:r>
            <a:r>
              <a:rPr lang="it-IT" dirty="0" smtClean="0"/>
              <a:t>Partenariati Strategici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8787" y="2135604"/>
            <a:ext cx="4264025" cy="1061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Partenariati </a:t>
            </a:r>
            <a:r>
              <a:rPr 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Strategici per lo </a:t>
            </a:r>
          </a:p>
          <a:p>
            <a:pPr algn="ctr">
              <a:defRPr/>
            </a:pPr>
            <a:r>
              <a:rPr 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it-IT" sz="18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Sviluppo dell’innovazione</a:t>
            </a:r>
            <a:endParaRPr lang="it-IT" sz="1800" b="1" u="sng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442913" algn="just">
              <a:defRPr/>
            </a:pPr>
            <a:endParaRPr lang="it-IT" sz="9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87813" y="3334798"/>
            <a:ext cx="4264025" cy="1084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Partenariati </a:t>
            </a:r>
            <a:r>
              <a:rPr 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Strategici per lo</a:t>
            </a:r>
          </a:p>
          <a:p>
            <a:pPr algn="ctr">
              <a:defRPr/>
            </a:pPr>
            <a:r>
              <a:rPr 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it-IT" sz="18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Scambio </a:t>
            </a:r>
            <a:r>
              <a:rPr lang="it-IT" sz="18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di buone pratiche </a:t>
            </a:r>
          </a:p>
          <a:p>
            <a:pPr algn="just">
              <a:defRPr/>
            </a:pPr>
            <a:endParaRPr lang="it-IT" sz="1050" b="1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8788" y="1324325"/>
            <a:ext cx="82645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Sulla </a:t>
            </a:r>
            <a:r>
              <a:rPr lang="it-IT" sz="1800" dirty="0">
                <a:solidFill>
                  <a:srgbClr val="003374"/>
                </a:solidFill>
                <a:latin typeface="Cambria" panose="02040503050406030204" pitchFamily="18" charset="0"/>
              </a:rPr>
              <a:t>base degli </a:t>
            </a:r>
            <a:r>
              <a:rPr 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obiettivi </a:t>
            </a:r>
            <a:r>
              <a:rPr lang="it-IT" sz="1800" dirty="0">
                <a:solidFill>
                  <a:srgbClr val="003374"/>
                </a:solidFill>
                <a:latin typeface="Cambria" panose="02040503050406030204" pitchFamily="18" charset="0"/>
              </a:rPr>
              <a:t>del progetto è possibile distinguere </a:t>
            </a:r>
            <a:endParaRPr lang="it-IT" sz="18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it-IT" sz="18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due </a:t>
            </a:r>
            <a:r>
              <a:rPr lang="it-IT" sz="1800" dirty="0">
                <a:solidFill>
                  <a:srgbClr val="003374"/>
                </a:solidFill>
                <a:latin typeface="Cambria" panose="02040503050406030204" pitchFamily="18" charset="0"/>
              </a:rPr>
              <a:t>tipologie di Partenariato strategico:</a:t>
            </a:r>
            <a:endParaRPr lang="it-IT" sz="1800" b="1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8787" y="4688947"/>
            <a:ext cx="82645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i="1" dirty="0">
                <a:solidFill>
                  <a:srgbClr val="003374"/>
                </a:solidFill>
                <a:latin typeface="Cambria" panose="02040503050406030204" pitchFamily="18" charset="0"/>
              </a:rPr>
              <a:t>La distinzione è rilevante perché determina </a:t>
            </a:r>
            <a:r>
              <a:rPr lang="it-IT" b="1" i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una</a:t>
            </a:r>
          </a:p>
          <a:p>
            <a:pPr algn="ctr">
              <a:defRPr/>
            </a:pPr>
            <a:r>
              <a:rPr lang="it-IT" sz="1000" b="1" i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it-IT" b="1" i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diversa  </a:t>
            </a:r>
            <a:r>
              <a:rPr lang="it-IT" b="1" i="1" u="sng" dirty="0">
                <a:solidFill>
                  <a:srgbClr val="003374"/>
                </a:solidFill>
                <a:latin typeface="Cambria" panose="02040503050406030204" pitchFamily="18" charset="0"/>
              </a:rPr>
              <a:t>composizione del </a:t>
            </a:r>
            <a:r>
              <a:rPr lang="it-IT" b="1" i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budget</a:t>
            </a:r>
          </a:p>
          <a:p>
            <a:pPr algn="ctr">
              <a:defRPr/>
            </a:pPr>
            <a:endParaRPr lang="it-IT" b="1" i="1" u="sng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sz="1000" b="1" i="1" u="sng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sz="800" b="1" i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it-IT" b="1" i="1" dirty="0">
                <a:solidFill>
                  <a:srgbClr val="003374"/>
                </a:solidFill>
                <a:latin typeface="Cambria" panose="02040503050406030204" pitchFamily="18" charset="0"/>
              </a:rPr>
              <a:t>Unico Application F</a:t>
            </a:r>
            <a:r>
              <a:rPr lang="it-IT" b="1" i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orm (WEB Form)</a:t>
            </a:r>
            <a:endParaRPr lang="it-IT" b="1" i="1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Freccia a destra con strisce 8"/>
          <p:cNvSpPr/>
          <p:nvPr/>
        </p:nvSpPr>
        <p:spPr>
          <a:xfrm rot="1620784">
            <a:off x="2320923" y="5870000"/>
            <a:ext cx="374650" cy="285750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40616" y="711053"/>
            <a:ext cx="7974734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 smtClean="0"/>
              <a:t>Partenariati </a:t>
            </a:r>
            <a:r>
              <a:rPr lang="it-IT" dirty="0"/>
              <a:t>Strategici </a:t>
            </a:r>
            <a:r>
              <a:rPr lang="it-IT" dirty="0" smtClean="0"/>
              <a:t>per lo </a:t>
            </a:r>
          </a:p>
          <a:p>
            <a:pPr>
              <a:defRPr/>
            </a:pPr>
            <a:r>
              <a:rPr lang="it-IT" u="sng" dirty="0" smtClean="0"/>
              <a:t>Sviluppo dell’innovazione</a:t>
            </a:r>
            <a:r>
              <a:rPr lang="it-IT" dirty="0" smtClean="0"/>
              <a:t>: </a:t>
            </a:r>
            <a:r>
              <a:rPr lang="it-IT" u="sng" dirty="0" smtClean="0"/>
              <a:t>Obiettivo</a:t>
            </a:r>
            <a:endParaRPr lang="it-IT" u="sng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1139025" y="2125784"/>
            <a:ext cx="6965964" cy="1568029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200" dirty="0" smtClean="0">
                <a:latin typeface="Cambria" panose="02040503050406030204" pitchFamily="18" charset="0"/>
              </a:rPr>
              <a:t>Sviluppare </a:t>
            </a:r>
            <a:r>
              <a:rPr lang="it-IT" sz="2200" dirty="0">
                <a:latin typeface="Cambria" panose="02040503050406030204" pitchFamily="18" charset="0"/>
              </a:rPr>
              <a:t>risultati innovativi e svolgere </a:t>
            </a:r>
            <a:r>
              <a:rPr lang="it-IT" sz="2200" dirty="0" smtClean="0">
                <a:latin typeface="Cambria" panose="02040503050406030204" pitchFamily="18" charset="0"/>
              </a:rPr>
              <a:t>un’intensa </a:t>
            </a:r>
            <a:r>
              <a:rPr lang="it-IT" sz="2200" dirty="0">
                <a:latin typeface="Cambria" panose="02040503050406030204" pitchFamily="18" charset="0"/>
              </a:rPr>
              <a:t>attività di diffusione e di valorizzazione di modelli o idee innovative </a:t>
            </a:r>
            <a:r>
              <a:rPr lang="it-IT" sz="2200" dirty="0" smtClean="0">
                <a:latin typeface="Cambria" panose="02040503050406030204" pitchFamily="18" charset="0"/>
              </a:rPr>
              <a:t>esistenti (Prodotti intellettuali)</a:t>
            </a:r>
            <a:endParaRPr lang="it-IT" sz="2200" dirty="0">
              <a:latin typeface="Cambria" panose="02040503050406030204" pitchFamily="18" charset="0"/>
            </a:endParaRPr>
          </a:p>
        </p:txBody>
      </p:sp>
      <p:sp>
        <p:nvSpPr>
          <p:cNvPr id="11" name="Onda 1 10"/>
          <p:cNvSpPr/>
          <p:nvPr/>
        </p:nvSpPr>
        <p:spPr>
          <a:xfrm>
            <a:off x="540616" y="4110273"/>
            <a:ext cx="7974734" cy="1785453"/>
          </a:xfrm>
          <a:prstGeom prst="wave">
            <a:avLst>
              <a:gd name="adj1" fmla="val 13134"/>
              <a:gd name="adj2" fmla="val -11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È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previsto un budget specifico per la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realizzazione dei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«Prodotti intellettuali»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 degli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«Eventi moltiplicatori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81891" y="860521"/>
            <a:ext cx="793345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 smtClean="0"/>
              <a:t>Partenariati Strategici </a:t>
            </a:r>
            <a:r>
              <a:rPr lang="it-IT" dirty="0"/>
              <a:t>per lo</a:t>
            </a:r>
          </a:p>
          <a:p>
            <a:pPr>
              <a:defRPr/>
            </a:pPr>
            <a:r>
              <a:rPr lang="it-IT" u="sng" dirty="0" smtClean="0"/>
              <a:t>Scambio </a:t>
            </a:r>
            <a:r>
              <a:rPr lang="it-IT" u="sng" dirty="0"/>
              <a:t>di buone </a:t>
            </a:r>
            <a:r>
              <a:rPr lang="it-IT" u="sng" dirty="0" smtClean="0"/>
              <a:t>pratiche</a:t>
            </a:r>
            <a:r>
              <a:rPr lang="it-IT" dirty="0" smtClean="0"/>
              <a:t>: </a:t>
            </a:r>
            <a:r>
              <a:rPr lang="it-IT" u="sng" dirty="0" smtClean="0"/>
              <a:t>Obiettivo</a:t>
            </a:r>
            <a:r>
              <a:rPr lang="it-IT" dirty="0" smtClean="0"/>
              <a:t> </a:t>
            </a:r>
            <a:r>
              <a:rPr lang="it-IT" sz="2000" dirty="0" smtClean="0"/>
              <a:t>(1)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1092630" y="2266447"/>
            <a:ext cx="6965964" cy="797230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it-IT" sz="2200" dirty="0" smtClean="0">
                <a:latin typeface="Cambria" panose="02040503050406030204" pitchFamily="18" charset="0"/>
              </a:rPr>
              <a:t>Creare o consolidare reti incrementandone la capacità di operare a livello transnazionale</a:t>
            </a:r>
            <a:endParaRPr lang="it-IT" sz="2200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092630" y="3394094"/>
            <a:ext cx="6965964" cy="592137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it-IT" sz="2200" dirty="0" smtClean="0">
                <a:latin typeface="Cambria" panose="02040503050406030204" pitchFamily="18" charset="0"/>
              </a:rPr>
              <a:t>Condividere e confrontare idee, pratiche e metodi</a:t>
            </a:r>
            <a:endParaRPr lang="it-IT" altLang="it-IT" sz="2200" dirty="0">
              <a:latin typeface="Cambria" panose="02040503050406030204" pitchFamily="18" charset="0"/>
            </a:endParaRPr>
          </a:p>
          <a:p>
            <a:pPr>
              <a:defRPr/>
            </a:pP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8" name="Onda 1 7"/>
          <p:cNvSpPr/>
          <p:nvPr/>
        </p:nvSpPr>
        <p:spPr>
          <a:xfrm>
            <a:off x="581891" y="4835768"/>
            <a:ext cx="7974734" cy="1395853"/>
          </a:xfrm>
          <a:prstGeom prst="wave">
            <a:avLst>
              <a:gd name="adj1" fmla="val 13134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Possono essere un punto di partenza per la presentazione successiva di una progetto di Sviluppo dell’innovazione</a:t>
            </a:r>
            <a:endParaRPr lang="it-IT" alt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36331" y="719845"/>
            <a:ext cx="797901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dirty="0" smtClean="0"/>
              <a:t>Partenariati Strategici </a:t>
            </a:r>
            <a:r>
              <a:rPr lang="it-IT" dirty="0"/>
              <a:t>per lo</a:t>
            </a:r>
          </a:p>
          <a:p>
            <a:pPr>
              <a:defRPr/>
            </a:pPr>
            <a:r>
              <a:rPr lang="it-IT" u="sng" dirty="0" smtClean="0"/>
              <a:t>Scambio </a:t>
            </a:r>
            <a:r>
              <a:rPr lang="it-IT" u="sng" dirty="0"/>
              <a:t>di buone </a:t>
            </a:r>
            <a:r>
              <a:rPr lang="it-IT" u="sng" dirty="0" smtClean="0"/>
              <a:t>pratiche</a:t>
            </a:r>
            <a:r>
              <a:rPr lang="it-IT" dirty="0" smtClean="0"/>
              <a:t>: </a:t>
            </a:r>
            <a:r>
              <a:rPr lang="it-IT" u="sng" dirty="0" smtClean="0"/>
              <a:t>Obiettivo</a:t>
            </a:r>
            <a:r>
              <a:rPr lang="it-IT" dirty="0" smtClean="0"/>
              <a:t> </a:t>
            </a:r>
            <a:r>
              <a:rPr lang="it-IT" sz="2000" dirty="0" smtClean="0"/>
              <a:t>(2)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247650" y="1916479"/>
            <a:ext cx="8669338" cy="43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buNone/>
            </a:pPr>
            <a:endParaRPr lang="it-IT" sz="215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it-IT" sz="22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È possibile </a:t>
            </a: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produrre risultati </a:t>
            </a: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finali</a:t>
            </a:r>
          </a:p>
          <a:p>
            <a:pPr algn="ctr">
              <a:buNone/>
            </a:pPr>
            <a:endParaRPr lang="it-IT" sz="10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it-IT" sz="22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Devono </a:t>
            </a:r>
            <a:r>
              <a:rPr lang="it-IT" sz="2200" dirty="0">
                <a:solidFill>
                  <a:srgbClr val="003374"/>
                </a:solidFill>
                <a:latin typeface="Cambria" panose="02040503050406030204" pitchFamily="18" charset="0"/>
              </a:rPr>
              <a:t>essere </a:t>
            </a: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diffusi in maniera proporzionale </a:t>
            </a:r>
            <a:endParaRPr lang="it-IT" sz="2200" u="sng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agli </a:t>
            </a: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obiettivi e alla dimensione del </a:t>
            </a: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progetto</a:t>
            </a:r>
          </a:p>
          <a:p>
            <a:pPr algn="just">
              <a:buNone/>
            </a:pPr>
            <a:endParaRPr lang="it-IT" sz="215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N</a:t>
            </a: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on è previsto un budget </a:t>
            </a: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specifico </a:t>
            </a: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per la realizzazione e</a:t>
            </a:r>
          </a:p>
          <a:p>
            <a:pPr algn="ctr">
              <a:buNone/>
            </a:pP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diffusione dei risultati finali</a:t>
            </a:r>
          </a:p>
          <a:p>
            <a:pPr algn="ctr">
              <a:buNone/>
            </a:pPr>
            <a:endParaRPr lang="it-IT" sz="8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Devono </a:t>
            </a: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essere realizzati con i fondi previsti per </a:t>
            </a: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la</a:t>
            </a:r>
          </a:p>
          <a:p>
            <a:pPr algn="ctr">
              <a:buNone/>
            </a:pP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«Gestione </a:t>
            </a: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e </a:t>
            </a: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attuazione </a:t>
            </a:r>
            <a:r>
              <a:rPr lang="it-IT" sz="2200" u="sng" dirty="0">
                <a:solidFill>
                  <a:srgbClr val="003374"/>
                </a:solidFill>
                <a:latin typeface="Cambria" panose="02040503050406030204" pitchFamily="18" charset="0"/>
              </a:rPr>
              <a:t>del </a:t>
            </a:r>
            <a:r>
              <a:rPr lang="it-IT" sz="2200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progetto»</a:t>
            </a:r>
          </a:p>
          <a:p>
            <a:pPr algn="just">
              <a:buNone/>
            </a:pPr>
            <a:endParaRPr lang="it-IT" altLang="it-IT" sz="2000" dirty="0" smtClean="0">
              <a:latin typeface="Cambria" panose="02040503050406030204" pitchFamily="18" charset="0"/>
            </a:endParaRPr>
          </a:p>
        </p:txBody>
      </p:sp>
      <p:sp>
        <p:nvSpPr>
          <p:cNvPr id="8" name="Freccia a destra con strisce 7"/>
          <p:cNvSpPr/>
          <p:nvPr/>
        </p:nvSpPr>
        <p:spPr>
          <a:xfrm rot="1620784">
            <a:off x="837231" y="3959359"/>
            <a:ext cx="374650" cy="285750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28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2030846"/>
            <a:ext cx="8147050" cy="3889375"/>
          </a:xfrm>
        </p:spPr>
        <p:txBody>
          <a:bodyPr/>
          <a:lstStyle/>
          <a:p>
            <a:pPr marL="361950" indent="-361950" algn="just">
              <a:buFont typeface="Wingdings" pitchFamily="2" charset="2"/>
              <a:buChar char="ð"/>
              <a:defRPr/>
            </a:pPr>
            <a:r>
              <a:rPr lang="it-IT" sz="2000" b="1" u="sng" dirty="0" smtClean="0">
                <a:latin typeface="Cambria" panose="02040503050406030204" pitchFamily="18" charset="0"/>
              </a:rPr>
              <a:t>Progetti  settoriali</a:t>
            </a:r>
          </a:p>
          <a:p>
            <a:pPr marL="365125" indent="0" algn="just" eaLnBrk="1" hangingPunct="1">
              <a:buFontTx/>
              <a:buNone/>
              <a:defRPr/>
            </a:pPr>
            <a:r>
              <a:rPr lang="it-IT" sz="2000" dirty="0" smtClean="0">
                <a:latin typeface="Cambria" panose="02040503050406030204" pitchFamily="18" charset="0"/>
              </a:rPr>
              <a:t>rivolti a obiettivi politici, sfide e bisogni di ambiti specifici (es. istruzione superiore, </a:t>
            </a:r>
            <a:r>
              <a:rPr lang="it-IT" sz="2000" u="sng" dirty="0" smtClean="0">
                <a:latin typeface="Cambria" panose="02040503050406030204" pitchFamily="18" charset="0"/>
              </a:rPr>
              <a:t>formazione professionale VET</a:t>
            </a:r>
            <a:r>
              <a:rPr lang="it-IT" sz="2000" dirty="0" smtClean="0">
                <a:latin typeface="Cambria" panose="02040503050406030204" pitchFamily="18" charset="0"/>
              </a:rPr>
              <a:t>, istruzione scolastica, educazione degli adulti, gioventù)</a:t>
            </a:r>
          </a:p>
          <a:p>
            <a:pPr marL="457200" indent="-457200" algn="just" eaLnBrk="1" hangingPunct="1">
              <a:defRPr/>
            </a:pPr>
            <a:endParaRPr lang="it-IT" sz="800" dirty="0" smtClean="0">
              <a:latin typeface="Cambria" panose="02040503050406030204" pitchFamily="18" charset="0"/>
            </a:endParaRPr>
          </a:p>
          <a:p>
            <a:pPr marL="457200" indent="-457200" algn="just" eaLnBrk="1" hangingPunct="1">
              <a:defRPr/>
            </a:pPr>
            <a:endParaRPr lang="it-IT" sz="2000" dirty="0" smtClean="0">
              <a:latin typeface="Cambria" panose="02040503050406030204" pitchFamily="18" charset="0"/>
            </a:endParaRPr>
          </a:p>
          <a:p>
            <a:pPr marL="361950" indent="-361950" algn="just">
              <a:buFont typeface="Wingdings" pitchFamily="2" charset="2"/>
              <a:buChar char="ð"/>
              <a:defRPr/>
            </a:pPr>
            <a:r>
              <a:rPr lang="it-IT" sz="2000" b="1" u="sng" dirty="0" smtClean="0">
                <a:latin typeface="Cambria" panose="02040503050406030204" pitchFamily="18" charset="0"/>
              </a:rPr>
              <a:t>Progetti  </a:t>
            </a:r>
            <a:r>
              <a:rPr lang="it-IT" sz="2000" b="1" u="sng" dirty="0" err="1" smtClean="0">
                <a:latin typeface="Cambria" panose="02040503050406030204" pitchFamily="18" charset="0"/>
              </a:rPr>
              <a:t>transettoriali</a:t>
            </a:r>
            <a:endParaRPr lang="it-IT" sz="2000" b="1" u="sng" dirty="0" smtClean="0">
              <a:latin typeface="Cambria" panose="02040503050406030204" pitchFamily="18" charset="0"/>
            </a:endParaRPr>
          </a:p>
          <a:p>
            <a:pPr marL="365125" indent="-365125" algn="just" eaLnBrk="1" hangingPunct="1">
              <a:buFontTx/>
              <a:buNone/>
              <a:defRPr/>
            </a:pPr>
            <a:r>
              <a:rPr lang="it-IT" sz="2000" dirty="0" smtClean="0">
                <a:latin typeface="Cambria" panose="02040503050406030204" pitchFamily="18" charset="0"/>
              </a:rPr>
              <a:t>	finalizzati a promuovere la </a:t>
            </a:r>
            <a:r>
              <a:rPr lang="it-IT" sz="2000" u="sng" dirty="0" smtClean="0">
                <a:latin typeface="Cambria" panose="02040503050406030204" pitchFamily="18" charset="0"/>
              </a:rPr>
              <a:t>cooperazione tra ambiti diversi</a:t>
            </a:r>
            <a:r>
              <a:rPr lang="it-IT" sz="2000" dirty="0" smtClean="0">
                <a:latin typeface="Cambria" panose="02040503050406030204" pitchFamily="18" charset="0"/>
              </a:rPr>
              <a:t> (es. rilevanti per più settori e/o con organizzazioni provenienti da vari campi)</a:t>
            </a:r>
          </a:p>
          <a:p>
            <a:pPr marL="457200" indent="-457200" algn="just" eaLnBrk="1" hangingPunct="1">
              <a:defRPr/>
            </a:pPr>
            <a:endParaRPr lang="it-IT" sz="20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indent="-457200" algn="just" eaLnBrk="1" hangingPunct="1">
              <a:defRPr/>
            </a:pPr>
            <a:endParaRPr lang="it-IT" sz="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288" y="900113"/>
            <a:ext cx="8208962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dirty="0"/>
              <a:t>Partenariato strategico:</a:t>
            </a:r>
          </a:p>
          <a:p>
            <a:r>
              <a:rPr lang="it-IT" dirty="0"/>
              <a:t>settoriale e </a:t>
            </a:r>
            <a:r>
              <a:rPr lang="it-IT" dirty="0" err="1"/>
              <a:t>transettoriale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4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774700" y="636588"/>
            <a:ext cx="78486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Attività di </a:t>
            </a:r>
            <a:r>
              <a:rPr lang="it-IT" dirty="0"/>
              <a:t>apprendimento, </a:t>
            </a:r>
            <a:endParaRPr lang="it-IT" dirty="0" smtClean="0"/>
          </a:p>
          <a:p>
            <a:r>
              <a:rPr lang="it-IT" dirty="0" smtClean="0"/>
              <a:t>insegnamento </a:t>
            </a:r>
            <a:r>
              <a:rPr lang="it-IT" dirty="0"/>
              <a:t>e </a:t>
            </a:r>
            <a:r>
              <a:rPr lang="it-IT" dirty="0" smtClean="0"/>
              <a:t>formazione</a:t>
            </a:r>
            <a:endParaRPr lang="it-IT" sz="2000" dirty="0"/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357188" y="1607990"/>
            <a:ext cx="8353425" cy="128428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it-IT" altLang="it-IT" sz="1800" kern="1200" dirty="0" smtClean="0">
                <a:latin typeface="Cambria" panose="02040503050406030204" pitchFamily="18" charset="0"/>
              </a:rPr>
              <a:t>È necessario dimostrare </a:t>
            </a:r>
            <a:r>
              <a:rPr lang="it-IT" altLang="it-IT" sz="1800" kern="1200" dirty="0">
                <a:latin typeface="Cambria" panose="02040503050406030204" pitchFamily="18" charset="0"/>
              </a:rPr>
              <a:t>che tali </a:t>
            </a:r>
            <a:r>
              <a:rPr lang="it-IT" altLang="it-IT" sz="1800" kern="1200" dirty="0" smtClean="0">
                <a:latin typeface="Cambria" panose="02040503050406030204" pitchFamily="18" charset="0"/>
              </a:rPr>
              <a:t>attività sono </a:t>
            </a:r>
            <a:r>
              <a:rPr lang="it-IT" altLang="it-IT" sz="1800" kern="1200" dirty="0">
                <a:latin typeface="Cambria" panose="02040503050406030204" pitchFamily="18" charset="0"/>
              </a:rPr>
              <a:t>necessarie al raggiungimento degli obiettivi e dei risultati del progetto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it-IT" altLang="it-IT" sz="1800" b="1" u="sng" kern="1200" dirty="0" smtClean="0">
                <a:latin typeface="Cambria" panose="02040503050406030204" pitchFamily="18" charset="0"/>
              </a:rPr>
              <a:t>Sono </a:t>
            </a:r>
            <a:r>
              <a:rPr lang="it-IT" altLang="it-IT" sz="1800" b="1" u="sng" kern="1200" dirty="0">
                <a:latin typeface="Cambria" panose="02040503050406030204" pitchFamily="18" charset="0"/>
              </a:rPr>
              <a:t>finanziabili solo se danno valore aggiunto al progetto</a:t>
            </a:r>
          </a:p>
          <a:p>
            <a:pPr marL="0" indent="0" algn="ctr" eaLnBrk="1" hangingPunct="1">
              <a:buFontTx/>
              <a:buNone/>
              <a:defRPr/>
            </a:pPr>
            <a:endParaRPr lang="it-IT" altLang="it-IT" sz="1800" kern="1200" dirty="0">
              <a:latin typeface="Cambria" panose="02040503050406030204" pitchFamily="18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852415" y="3003420"/>
            <a:ext cx="4248433" cy="1428991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900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it-IT" sz="1800" u="sng" dirty="0">
                <a:solidFill>
                  <a:srgbClr val="003374"/>
                </a:solidFill>
                <a:latin typeface="Cambria" panose="02040503050406030204" pitchFamily="18" charset="0"/>
              </a:rPr>
              <a:t>Mobilità di lungo termine </a:t>
            </a:r>
            <a:r>
              <a:rPr lang="it-IT" sz="1200" dirty="0">
                <a:solidFill>
                  <a:srgbClr val="003374"/>
                </a:solidFill>
                <a:latin typeface="Cambria" panose="02040503050406030204" pitchFamily="18" charset="0"/>
              </a:rPr>
              <a:t>(2 - 12 mesi</a:t>
            </a:r>
            <a:r>
              <a:rPr lang="it-IT" sz="900" dirty="0">
                <a:solidFill>
                  <a:srgbClr val="003374"/>
                </a:solidFill>
                <a:latin typeface="Cambria" panose="02040503050406030204" pitchFamily="18" charset="0"/>
              </a:rPr>
              <a:t>)</a:t>
            </a:r>
          </a:p>
          <a:p>
            <a:pPr algn="ctr">
              <a:defRPr/>
            </a:pPr>
            <a:endParaRPr lang="it-IT" sz="9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Incarichi </a:t>
            </a: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di insegnamento o formazione</a:t>
            </a:r>
          </a:p>
          <a:p>
            <a:pPr algn="ctr">
              <a:defRPr/>
            </a:pP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390144" y="2551211"/>
            <a:ext cx="4425696" cy="2335525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900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it-IT" sz="1800" u="sng" dirty="0">
                <a:solidFill>
                  <a:srgbClr val="003374"/>
                </a:solidFill>
                <a:latin typeface="Cambria" panose="02040503050406030204" pitchFamily="18" charset="0"/>
              </a:rPr>
              <a:t>Mobilità di breve termine </a:t>
            </a:r>
            <a:r>
              <a:rPr lang="it-IT" sz="1200" dirty="0">
                <a:solidFill>
                  <a:srgbClr val="003374"/>
                </a:solidFill>
                <a:latin typeface="Cambria" panose="02040503050406030204" pitchFamily="18" charset="0"/>
              </a:rPr>
              <a:t>(3/5 gg - 2 mesi</a:t>
            </a:r>
            <a:r>
              <a:rPr lang="it-IT" sz="900" dirty="0">
                <a:solidFill>
                  <a:srgbClr val="003374"/>
                </a:solidFill>
                <a:latin typeface="Cambria" panose="02040503050406030204" pitchFamily="18" charset="0"/>
              </a:rPr>
              <a:t>)</a:t>
            </a:r>
          </a:p>
          <a:p>
            <a:pPr algn="ctr">
              <a:defRPr/>
            </a:pPr>
            <a:endParaRPr lang="it-IT" sz="9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sz="9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M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obilità </a:t>
            </a: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mista dei VET </a:t>
            </a:r>
            <a:r>
              <a:rPr lang="it-IT" sz="1600" i="1" dirty="0" err="1">
                <a:solidFill>
                  <a:srgbClr val="003374"/>
                </a:solidFill>
                <a:latin typeface="Cambria" panose="02040503050406030204" pitchFamily="18" charset="0"/>
              </a:rPr>
              <a:t>learner</a:t>
            </a: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sz="1200" dirty="0">
                <a:solidFill>
                  <a:srgbClr val="003374"/>
                </a:solidFill>
                <a:latin typeface="Cambria" panose="02040503050406030204" pitchFamily="18" charset="0"/>
              </a:rPr>
              <a:t>(5 gg - 2 mesi</a:t>
            </a:r>
            <a:r>
              <a:rPr lang="it-IT" sz="12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)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6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q"/>
              <a:defRPr/>
            </a:pP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Brevi </a:t>
            </a: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scambi di gruppi di alunni </a:t>
            </a:r>
            <a:endParaRPr lang="it-IT" sz="16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66700" indent="-266700" algn="just">
              <a:defRPr/>
            </a:pP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     (</a:t>
            </a: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compresi gli alunni IFP) </a:t>
            </a:r>
            <a:r>
              <a:rPr lang="it-IT" sz="1200" dirty="0">
                <a:solidFill>
                  <a:srgbClr val="003374"/>
                </a:solidFill>
                <a:latin typeface="Cambria" panose="02040503050406030204" pitchFamily="18" charset="0"/>
              </a:rPr>
              <a:t>(3 gg – 2 mesi)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11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it-IT" sz="3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E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venti </a:t>
            </a: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formativi congiunti per staff </a:t>
            </a:r>
            <a:r>
              <a:rPr lang="it-IT" sz="1200" dirty="0">
                <a:solidFill>
                  <a:srgbClr val="003374"/>
                </a:solidFill>
                <a:latin typeface="Cambria" panose="02040503050406030204" pitchFamily="18" charset="0"/>
              </a:rPr>
              <a:t>(3 gg - 2 mesi)</a:t>
            </a:r>
          </a:p>
          <a:p>
            <a:pPr algn="ctr">
              <a:defRPr/>
            </a:pPr>
            <a:endParaRPr lang="it-IT" sz="16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sz="16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5494" y="4975213"/>
            <a:ext cx="8855075" cy="12926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Le attività </a:t>
            </a:r>
            <a:r>
              <a:rPr lang="it-IT" alt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dei </a:t>
            </a:r>
            <a:r>
              <a:rPr lang="it-IT" altLang="it-IT" sz="1800" b="1" i="1" u="sng" dirty="0" err="1">
                <a:solidFill>
                  <a:srgbClr val="003374"/>
                </a:solidFill>
                <a:latin typeface="Cambria" panose="02040503050406030204" pitchFamily="18" charset="0"/>
              </a:rPr>
              <a:t>learner</a:t>
            </a:r>
            <a:r>
              <a:rPr lang="it-IT" alt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 e le attività di </a:t>
            </a:r>
            <a:r>
              <a:rPr lang="it-IT" altLang="it-IT" sz="18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lungo termine dello staff</a:t>
            </a:r>
            <a:r>
              <a:rPr lang="it-IT" alt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endParaRPr lang="it-IT" altLang="it-IT" sz="1800" b="1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altLang="it-IT" sz="1200" b="1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it-IT" alt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possono essere organizzate </a:t>
            </a:r>
            <a:r>
              <a:rPr lang="it-IT" altLang="it-IT" sz="18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soltanto nei Paesi del Programma</a:t>
            </a:r>
          </a:p>
          <a:p>
            <a:pPr algn="ctr">
              <a:defRPr/>
            </a:pPr>
            <a:endParaRPr lang="it-IT" altLang="it-IT" sz="12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it-IT" alt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(</a:t>
            </a:r>
            <a:r>
              <a:rPr lang="it-IT" altLang="it-IT" sz="18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da/verso </a:t>
            </a:r>
            <a:r>
              <a:rPr lang="it-IT" altLang="it-IT" sz="18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Paesi partner </a:t>
            </a:r>
            <a:r>
              <a:rPr lang="it-IT" altLang="it-IT" sz="18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non </a:t>
            </a:r>
            <a:r>
              <a:rPr lang="it-IT" altLang="it-IT" sz="18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sono eleggibili </a:t>
            </a:r>
            <a:r>
              <a:rPr lang="it-IT" altLang="it-IT" sz="18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)</a:t>
            </a:r>
            <a:endParaRPr lang="it-IT" sz="900" b="1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8" name="Freccia a destra con strisce 7"/>
          <p:cNvSpPr/>
          <p:nvPr/>
        </p:nvSpPr>
        <p:spPr>
          <a:xfrm rot="1620784">
            <a:off x="187739" y="3515379"/>
            <a:ext cx="374650" cy="305068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1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680" y="597408"/>
            <a:ext cx="7886700" cy="21295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altLang="it-IT" sz="3200" dirty="0" smtClean="0">
                <a:cs typeface="Arial" pitchFamily="34" charset="0"/>
              </a:rPr>
              <a:t>Finanziamento Erasmus+</a:t>
            </a:r>
            <a:br>
              <a:rPr lang="it-IT" altLang="it-IT" sz="3200" dirty="0" smtClean="0">
                <a:cs typeface="Arial" pitchFamily="34" charset="0"/>
              </a:rPr>
            </a:br>
            <a:r>
              <a:rPr lang="it-IT" altLang="it-IT" sz="3200" dirty="0" smtClean="0">
                <a:cs typeface="Arial" pitchFamily="34" charset="0"/>
              </a:rPr>
              <a:t>assegnato all’Italia per i KA2</a:t>
            </a:r>
            <a:br>
              <a:rPr lang="it-IT" altLang="it-IT" sz="3200" dirty="0" smtClean="0">
                <a:cs typeface="Arial" pitchFamily="34" charset="0"/>
              </a:rPr>
            </a:br>
            <a:r>
              <a:rPr lang="it-IT" altLang="it-IT" sz="3200" dirty="0" smtClean="0">
                <a:cs typeface="Arial" pitchFamily="34" charset="0"/>
              </a:rPr>
              <a:t> Partenariati strategici - Ambito VET</a:t>
            </a:r>
            <a:r>
              <a:rPr lang="it-IT" altLang="it-IT" sz="3200" dirty="0">
                <a:cs typeface="Arial" pitchFamily="34" charset="0"/>
              </a:rPr>
              <a:t/>
            </a:r>
            <a:br>
              <a:rPr lang="it-IT" altLang="it-IT" sz="3200" dirty="0">
                <a:cs typeface="Arial" pitchFamily="34" charset="0"/>
              </a:rPr>
            </a:br>
            <a:r>
              <a:rPr lang="it-IT" altLang="it-IT" sz="1000" dirty="0" smtClean="0">
                <a:cs typeface="Arial" pitchFamily="34" charset="0"/>
              </a:rPr>
              <a:t/>
            </a:r>
            <a:br>
              <a:rPr lang="it-IT" altLang="it-IT" sz="1000" dirty="0" smtClean="0">
                <a:cs typeface="Arial" pitchFamily="34" charset="0"/>
              </a:rPr>
            </a:br>
            <a:r>
              <a:rPr lang="it-IT" altLang="it-IT" sz="3200" dirty="0" smtClean="0">
                <a:cs typeface="Arial" pitchFamily="34" charset="0"/>
              </a:rPr>
              <a:t>Bando 2019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726926"/>
            <a:ext cx="7886700" cy="35214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cap="small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  <a:defRPr/>
            </a:pPr>
            <a:endParaRPr lang="it-IT" altLang="it-IT" sz="3200" b="1" dirty="0" smtClean="0"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it-IT" altLang="it-IT" sz="3200" b="1" dirty="0" smtClean="0"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it-IT" altLang="it-IT" sz="3200" b="1" dirty="0">
                <a:cs typeface="Arial" pitchFamily="34" charset="0"/>
              </a:rPr>
              <a:t> </a:t>
            </a:r>
            <a:endParaRPr lang="it-IT" altLang="it-IT" sz="3200" b="1" dirty="0" smtClean="0"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it-IT" altLang="it-IT" sz="3200" b="1" dirty="0" smtClean="0"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it-IT" altLang="it-IT" sz="3200" b="1" dirty="0" smtClean="0">
                <a:solidFill>
                  <a:srgbClr val="FF0000"/>
                </a:solidFill>
                <a:cs typeface="Arial" pitchFamily="34" charset="0"/>
              </a:rPr>
              <a:t>9.027.590,00 €</a:t>
            </a:r>
            <a:r>
              <a:rPr lang="it-IT" altLang="it-IT" sz="3200" b="1" dirty="0" smtClean="0">
                <a:cs typeface="Arial" pitchFamily="34" charset="0"/>
              </a:rPr>
              <a:t> </a:t>
            </a:r>
            <a:endParaRPr lang="it-IT" altLang="it-IT" sz="3200" b="1" dirty="0"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Freccia a destra con strisce 4"/>
          <p:cNvSpPr/>
          <p:nvPr/>
        </p:nvSpPr>
        <p:spPr>
          <a:xfrm rot="5400000">
            <a:off x="4220916" y="3437145"/>
            <a:ext cx="740228" cy="963424"/>
          </a:xfrm>
          <a:prstGeom prst="stripedRightArrow">
            <a:avLst/>
          </a:prstGeom>
          <a:solidFill>
            <a:srgbClr val="003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" name="Picture 2" descr="C:\Users\grisoni.LEONARDO\AppData\Local\Microsoft\Windows\Temporary Internet Files\Content.IE5\3N5OWKC4\euro-15009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73" y="4366530"/>
            <a:ext cx="1639913" cy="9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774700" y="541338"/>
            <a:ext cx="78486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Attività Transnazionali </a:t>
            </a:r>
            <a:r>
              <a:rPr lang="it-IT" dirty="0"/>
              <a:t>di apprendimento, insegnamento e </a:t>
            </a:r>
            <a:r>
              <a:rPr lang="it-IT" dirty="0" smtClean="0"/>
              <a:t>formazione - Partecipanti </a:t>
            </a:r>
            <a:r>
              <a:rPr lang="it-IT" sz="2000" dirty="0" smtClean="0"/>
              <a:t>(1)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314325" y="2085381"/>
          <a:ext cx="866775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Mobilità combinata di alunni, discenti e giovani (mobilità fisica di breve durata associata a mobilità virtuale)</a:t>
                      </a:r>
                      <a:endParaRPr lang="it-IT" sz="16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3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noProof="0" dirty="0" smtClean="0"/>
                        <a:t>Partecipanti ammissibili</a:t>
                      </a:r>
                    </a:p>
                    <a:p>
                      <a:endParaRPr lang="it-I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noProof="0" dirty="0" smtClean="0">
                          <a:effectLst/>
                        </a:rPr>
                        <a:t>Tirocinanti, discenti IFP, studenti di istruzione superiore, discenti adulti e alunni di </a:t>
                      </a:r>
                      <a:r>
                        <a:rPr lang="it-IT" sz="1600" u="sng" noProof="0" dirty="0" smtClean="0">
                          <a:effectLst/>
                        </a:rPr>
                        <a:t>organizzazioni partecipanti</a:t>
                      </a:r>
                      <a:r>
                        <a:rPr lang="it-IT" sz="1600" noProof="0" dirty="0" smtClean="0">
                          <a:effectLst/>
                        </a:rPr>
                        <a:t> di </a:t>
                      </a:r>
                      <a:r>
                        <a:rPr lang="it-IT" sz="1600" u="sng" noProof="0" dirty="0" smtClean="0">
                          <a:effectLst/>
                        </a:rPr>
                        <a:t>Paesi del Programma</a:t>
                      </a:r>
                      <a:r>
                        <a:rPr lang="it-IT" sz="1600" noProof="0" dirty="0" smtClean="0">
                          <a:effectLst/>
                        </a:rPr>
                        <a:t>. Giovani di Paesi del Programma</a:t>
                      </a:r>
                      <a:endParaRPr lang="it-IT" sz="16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noProof="0" dirty="0" smtClean="0"/>
                        <a:t>Durata</a:t>
                      </a:r>
                      <a:endParaRPr lang="it-I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noProof="0" dirty="0" smtClean="0">
                          <a:effectLst/>
                        </a:rPr>
                        <a:t>Da 5 giorni a 2 mesi, escluso il tempo di viaggio</a:t>
                      </a:r>
                      <a:endParaRPr lang="it-IT" sz="16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Brevi scambi di gruppi di alunni (compresi gli alunni IFP)</a:t>
                      </a:r>
                    </a:p>
                  </a:txBody>
                  <a:tcPr>
                    <a:solidFill>
                      <a:srgbClr val="003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noProof="0" dirty="0" smtClean="0"/>
                        <a:t>Partecipanti eleggibili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noProof="0" dirty="0" smtClean="0">
                          <a:effectLst/>
                        </a:rPr>
                        <a:t>Alunni delle scuole e IFP di qualsiasi età iscritti presso una </a:t>
                      </a:r>
                      <a:r>
                        <a:rPr lang="it-IT" sz="1600" u="sng" noProof="0" dirty="0" smtClean="0">
                          <a:effectLst/>
                        </a:rPr>
                        <a:t>scuola partecipante</a:t>
                      </a:r>
                      <a:r>
                        <a:rPr lang="it-IT" sz="1600" noProof="0" dirty="0" smtClean="0">
                          <a:effectLst/>
                        </a:rPr>
                        <a:t> (comprese le organizzazioni IFP) di un </a:t>
                      </a:r>
                      <a:r>
                        <a:rPr lang="it-IT" sz="1600" u="sng" noProof="0" dirty="0" smtClean="0">
                          <a:effectLst/>
                        </a:rPr>
                        <a:t>Paese del Programma</a:t>
                      </a:r>
                      <a:r>
                        <a:rPr lang="it-IT" sz="1600" noProof="0" dirty="0" smtClean="0">
                          <a:effectLst/>
                        </a:rPr>
                        <a:t> e accompagnati dal personale della scuola</a:t>
                      </a:r>
                      <a:endParaRPr lang="it-IT" sz="1600" b="0" u="sng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it-IT" sz="1600" b="1" noProof="0" dirty="0" smtClean="0"/>
                        <a:t>Durata</a:t>
                      </a:r>
                      <a:endParaRPr lang="it-I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noProof="0" dirty="0" smtClean="0">
                          <a:effectLst/>
                        </a:rPr>
                        <a:t>Da 3 giorni a 2 mesi, escluso il tempo di viaggio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reccia a destra con strisce 5"/>
          <p:cNvSpPr/>
          <p:nvPr/>
        </p:nvSpPr>
        <p:spPr>
          <a:xfrm rot="1620784">
            <a:off x="48843" y="3733423"/>
            <a:ext cx="374650" cy="305068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1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774700" y="541338"/>
            <a:ext cx="78486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Attività Transnazionali </a:t>
            </a:r>
            <a:r>
              <a:rPr lang="it-IT" dirty="0"/>
              <a:t>di apprendimento, insegnamento e </a:t>
            </a:r>
            <a:r>
              <a:rPr lang="it-IT" dirty="0" smtClean="0"/>
              <a:t>formazione - Partecipanti </a:t>
            </a:r>
            <a:r>
              <a:rPr lang="it-IT" sz="2000" dirty="0" smtClean="0"/>
              <a:t>(2)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81868"/>
              </p:ext>
            </p:extLst>
          </p:nvPr>
        </p:nvGraphicFramePr>
        <p:xfrm>
          <a:off x="314325" y="2068127"/>
          <a:ext cx="8667750" cy="289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Eventi di formazione congiunta di breve durata per il personale</a:t>
                      </a:r>
                      <a:endParaRPr lang="it-IT" sz="1600" noProof="0" dirty="0" smtClean="0"/>
                    </a:p>
                  </a:txBody>
                  <a:tcPr>
                    <a:solidFill>
                      <a:srgbClr val="003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noProof="0" dirty="0" smtClean="0"/>
                        <a:t>Partecipanti ammissibili</a:t>
                      </a:r>
                    </a:p>
                    <a:p>
                      <a:endParaRPr lang="it-I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noProof="0" dirty="0" smtClean="0">
                          <a:effectLst/>
                        </a:rPr>
                        <a:t>Professori, insegnanti, formatori, personale educativo e amministrativo impiegato presso un'</a:t>
                      </a:r>
                      <a:r>
                        <a:rPr lang="it-IT" sz="1600" u="sng" noProof="0" dirty="0" smtClean="0">
                          <a:effectLst/>
                        </a:rPr>
                        <a:t>organizzazione partecipante</a:t>
                      </a:r>
                      <a:r>
                        <a:rPr lang="it-IT" sz="1600" noProof="0" dirty="0" smtClean="0">
                          <a:effectLst/>
                        </a:rPr>
                        <a:t> di </a:t>
                      </a:r>
                      <a:r>
                        <a:rPr lang="it-IT" sz="1600" u="sng" noProof="0" dirty="0" smtClean="0">
                          <a:effectLst/>
                        </a:rPr>
                        <a:t>Paesi del Programma e Paesi partner</a:t>
                      </a:r>
                      <a:r>
                        <a:rPr lang="it-IT" sz="1600" noProof="0" dirty="0" smtClean="0">
                          <a:effectLst/>
                        </a:rPr>
                        <a:t>. Animatori giovanili di Paesi del Programma e Paesi partner</a:t>
                      </a:r>
                      <a:endParaRPr lang="it-IT" sz="1600" b="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noProof="0" dirty="0" smtClean="0"/>
                        <a:t>Durata</a:t>
                      </a:r>
                      <a:endParaRPr lang="it-I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noProof="0" dirty="0" smtClean="0">
                          <a:effectLst/>
                        </a:rPr>
                        <a:t>Da 3 giorni a 2 mesi, escluso il tempo di viaggio</a:t>
                      </a:r>
                      <a:endParaRPr lang="it-IT" sz="16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Incarichi di insegnamento o formazione a lungo termine</a:t>
                      </a:r>
                    </a:p>
                  </a:txBody>
                  <a:tcPr>
                    <a:solidFill>
                      <a:srgbClr val="0033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noProof="0" dirty="0" smtClean="0"/>
                        <a:t>Partecipanti eleggibili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noProof="0" dirty="0" smtClean="0">
                          <a:effectLst/>
                        </a:rPr>
                        <a:t>Professori, insegnanti, formatori e personale educativo e amministrativo impiegato presso un'</a:t>
                      </a:r>
                      <a:r>
                        <a:rPr lang="it-IT" sz="1600" u="sng" noProof="0" dirty="0" smtClean="0">
                          <a:effectLst/>
                        </a:rPr>
                        <a:t>organizzazione partecipante</a:t>
                      </a:r>
                      <a:r>
                        <a:rPr lang="it-IT" sz="1600" noProof="0" dirty="0" smtClean="0">
                          <a:effectLst/>
                        </a:rPr>
                        <a:t> di </a:t>
                      </a:r>
                      <a:r>
                        <a:rPr lang="it-IT" sz="1600" u="sng" noProof="0" dirty="0" smtClean="0">
                          <a:effectLst/>
                        </a:rPr>
                        <a:t>Paesi del Programma</a:t>
                      </a:r>
                      <a:endParaRPr lang="it-IT" sz="1600" b="0" u="sng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it-IT" sz="1600" b="1" noProof="0" dirty="0" smtClean="0"/>
                        <a:t>Durata</a:t>
                      </a:r>
                      <a:endParaRPr lang="it-IT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noProof="0" dirty="0" smtClean="0">
                          <a:effectLst/>
                        </a:rPr>
                        <a:t>Da 2 a 12 mesi</a:t>
                      </a:r>
                      <a:endParaRPr lang="it-IT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6889" y="690179"/>
            <a:ext cx="801846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Partenariati strategici - Attività</a:t>
            </a:r>
          </a:p>
        </p:txBody>
      </p:sp>
      <p:sp>
        <p:nvSpPr>
          <p:cNvPr id="3" name="Rettangolo 2"/>
          <p:cNvSpPr/>
          <p:nvPr/>
        </p:nvSpPr>
        <p:spPr>
          <a:xfrm>
            <a:off x="496888" y="1476134"/>
            <a:ext cx="8175625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Cooperazione 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e</a:t>
            </a: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  <a:r>
              <a:rPr lang="it-IT" sz="1600" b="1" i="1" dirty="0" err="1" smtClean="0">
                <a:solidFill>
                  <a:srgbClr val="003374"/>
                </a:solidFill>
                <a:latin typeface="Cambria" panose="02040503050406030204" pitchFamily="18" charset="0"/>
              </a:rPr>
              <a:t>networking</a:t>
            </a: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 tra organizzazioni</a:t>
            </a:r>
          </a:p>
          <a:p>
            <a:pPr indent="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sz="1600" i="1" dirty="0" err="1" smtClean="0">
                <a:solidFill>
                  <a:srgbClr val="003374"/>
                </a:solidFill>
                <a:latin typeface="Cambria" panose="02040503050406030204" pitchFamily="18" charset="0"/>
              </a:rPr>
              <a:t>Testing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o sviluppo di </a:t>
            </a: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pratiche innovative 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nel settore  istruzione, formazione e gioventù</a:t>
            </a:r>
          </a:p>
          <a:p>
            <a:pPr indent="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altLang="it-IT" sz="1600" dirty="0" smtClean="0">
                <a:latin typeface="Cambria" panose="02040503050406030204" pitchFamily="18" charset="0"/>
              </a:rPr>
              <a:t> </a:t>
            </a: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Riconoscimento e validazione di conoscenze, abilità e competenze</a:t>
            </a:r>
          </a:p>
          <a:p>
            <a:pPr marL="265113" indent="-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Cooperazione tra Autorità regionali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per lo sviluppo dei sistemi di istruzione, formazione e gioventù ai fini della loro integrazione nello sviluppo locale e regionale</a:t>
            </a:r>
          </a:p>
          <a:p>
            <a:pPr marL="265113" indent="-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Sostegno a discenti con </a:t>
            </a: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disabilità/bisogni speciali 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a completare il ciclo educativo e facilitarne la transizione nel mercato, combattere segregazione e discriminazione dei soggetti a rischio di esclusione </a:t>
            </a:r>
          </a:p>
          <a:p>
            <a:pPr marL="265113" indent="-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Preparare i professionisti dell’istruzione e della formazione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 alle </a:t>
            </a: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sfide connesse all’uguaglianza, diversità e inclusione</a:t>
            </a:r>
          </a:p>
          <a:p>
            <a:pPr marL="265113" indent="-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Integrazione di rifugiati, richiedenti asilo e nuovi migranti </a:t>
            </a:r>
            <a:r>
              <a:rPr lang="it-IT" sz="16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e azioni per aumentare la consapevolezza sulla crisi dei rifugiati in Europa</a:t>
            </a:r>
          </a:p>
          <a:p>
            <a:pPr marL="265113" indent="-265113" algn="just">
              <a:spcBef>
                <a:spcPts val="1200"/>
              </a:spcBef>
              <a:buFont typeface="Wingdings" pitchFamily="2" charset="2"/>
              <a:buChar char="ð"/>
            </a:pPr>
            <a:r>
              <a:rPr lang="it-IT" sz="16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Sviluppo di competenze e mentalità imprenditoriali</a:t>
            </a:r>
          </a:p>
          <a:p>
            <a:pPr algn="just"/>
            <a:endParaRPr lang="it-IT" altLang="it-IT" sz="1400" dirty="0" smtClean="0"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6889" y="735440"/>
            <a:ext cx="801846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Partenariati strategici </a:t>
            </a:r>
            <a:r>
              <a:rPr lang="it-IT" sz="28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– </a:t>
            </a:r>
            <a:r>
              <a:rPr 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S</a:t>
            </a:r>
            <a:r>
              <a:rPr lang="it-IT" sz="28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ede delle attività</a:t>
            </a:r>
            <a:endParaRPr lang="it-IT" sz="2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9100" y="1449388"/>
            <a:ext cx="82534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3374"/>
                </a:solidFill>
                <a:latin typeface="Cambria" panose="02040503050406030204" pitchFamily="18" charset="0"/>
              </a:rPr>
              <a:t>Tutte le attività devono essere realizzate nei </a:t>
            </a:r>
            <a:r>
              <a:rPr lang="it-IT" b="1" u="sng" dirty="0">
                <a:solidFill>
                  <a:srgbClr val="003374"/>
                </a:solidFill>
                <a:latin typeface="Cambria" panose="02040503050406030204" pitchFamily="18" charset="0"/>
              </a:rPr>
              <a:t>Paesi del </a:t>
            </a:r>
            <a:r>
              <a:rPr lang="it-IT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partenariato</a:t>
            </a:r>
            <a:endParaRPr lang="it-IT" b="1" u="sng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/>
            <a:endParaRPr lang="it-IT" b="1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/>
            <a:r>
              <a:rPr lang="it-IT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ECCEZIONI</a:t>
            </a:r>
          </a:p>
          <a:p>
            <a:pPr algn="just"/>
            <a:endParaRPr lang="it-IT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/>
            <a:r>
              <a:rPr lang="it-IT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Se </a:t>
            </a:r>
            <a:r>
              <a:rPr lang="it-IT" b="1" u="sng" dirty="0">
                <a:solidFill>
                  <a:srgbClr val="003374"/>
                </a:solidFill>
                <a:latin typeface="Cambria" panose="02040503050406030204" pitchFamily="18" charset="0"/>
              </a:rPr>
              <a:t>debitamente giustificato in relazione agli obiettivi o </a:t>
            </a:r>
            <a:r>
              <a:rPr lang="it-IT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all’attuazione </a:t>
            </a:r>
            <a:r>
              <a:rPr lang="it-IT" b="1" u="sng" dirty="0">
                <a:solidFill>
                  <a:srgbClr val="003374"/>
                </a:solidFill>
                <a:latin typeface="Cambria" panose="02040503050406030204" pitchFamily="18" charset="0"/>
              </a:rPr>
              <a:t>del </a:t>
            </a:r>
            <a:r>
              <a:rPr lang="it-IT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progetto</a:t>
            </a:r>
            <a:r>
              <a:rPr lang="it-IT" b="1" dirty="0">
                <a:solidFill>
                  <a:srgbClr val="003374"/>
                </a:solidFill>
                <a:latin typeface="Cambria" panose="02040503050406030204" pitchFamily="18" charset="0"/>
              </a:rPr>
              <a:t>: </a:t>
            </a:r>
          </a:p>
          <a:p>
            <a:pPr algn="just">
              <a:buFont typeface="Wingdings" pitchFamily="2" charset="2"/>
              <a:buChar char="ð"/>
            </a:pPr>
            <a:endParaRPr lang="it-IT" altLang="it-IT" dirty="0" smtClean="0">
              <a:latin typeface="Cambria" panose="02040503050406030204" pitchFamily="18" charset="0"/>
            </a:endParaRPr>
          </a:p>
          <a:p>
            <a:pPr marL="266700" indent="-266700" algn="just">
              <a:buFont typeface="Wingdings" pitchFamily="2" charset="2"/>
              <a:buChar char="ð"/>
            </a:pPr>
            <a:r>
              <a:rPr lang="it-IT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le </a:t>
            </a:r>
            <a:r>
              <a:rPr lang="it-IT" b="1" dirty="0">
                <a:solidFill>
                  <a:srgbClr val="003374"/>
                </a:solidFill>
                <a:latin typeface="Cambria" panose="02040503050406030204" pitchFamily="18" charset="0"/>
              </a:rPr>
              <a:t>attività possono anche aver luogo presso la </a:t>
            </a:r>
            <a:r>
              <a:rPr lang="it-IT" b="1" u="sng" dirty="0">
                <a:solidFill>
                  <a:srgbClr val="003374"/>
                </a:solidFill>
                <a:latin typeface="Cambria" panose="02040503050406030204" pitchFamily="18" charset="0"/>
              </a:rPr>
              <a:t>sede di </a:t>
            </a:r>
            <a:r>
              <a:rPr lang="it-IT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un‘Istituzione </a:t>
            </a:r>
            <a:r>
              <a:rPr lang="it-IT" b="1" u="sng" dirty="0">
                <a:solidFill>
                  <a:srgbClr val="003374"/>
                </a:solidFill>
                <a:latin typeface="Cambria" panose="02040503050406030204" pitchFamily="18" charset="0"/>
              </a:rPr>
              <a:t>dell'Unione europea</a:t>
            </a:r>
            <a:r>
              <a:rPr lang="it-IT" b="1" dirty="0">
                <a:solidFill>
                  <a:srgbClr val="003374"/>
                </a:solidFill>
                <a:latin typeface="Cambria" panose="02040503050406030204" pitchFamily="18" charset="0"/>
              </a:rPr>
              <a:t>, anche se nel progetto non vi sono organizzazioni partecipanti del paese in cui l'istituzione ha </a:t>
            </a:r>
            <a:r>
              <a:rPr lang="it-IT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sede</a:t>
            </a:r>
            <a:endParaRPr lang="it-IT" altLang="it-IT" dirty="0" smtClean="0">
              <a:latin typeface="Cambria" panose="02040503050406030204" pitchFamily="18" charset="0"/>
            </a:endParaRPr>
          </a:p>
          <a:p>
            <a:pPr marL="266700" indent="-266700" algn="just">
              <a:buFont typeface="Wingdings" pitchFamily="2" charset="2"/>
              <a:buChar char="ð"/>
            </a:pPr>
            <a:endParaRPr lang="it-IT" altLang="it-IT" dirty="0">
              <a:latin typeface="Cambria" panose="02040503050406030204" pitchFamily="18" charset="0"/>
            </a:endParaRPr>
          </a:p>
          <a:p>
            <a:pPr marL="266700" indent="-266700" algn="just">
              <a:buFont typeface="Wingdings" pitchFamily="2" charset="2"/>
              <a:buChar char="ð"/>
            </a:pPr>
            <a:r>
              <a:rPr lang="it-IT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Eventi </a:t>
            </a:r>
            <a:r>
              <a:rPr lang="it-IT" b="1" dirty="0">
                <a:solidFill>
                  <a:srgbClr val="003374"/>
                </a:solidFill>
                <a:latin typeface="Cambria" panose="02040503050406030204" pitchFamily="18" charset="0"/>
              </a:rPr>
              <a:t>moltiplicatori possono essere ospitati nel </a:t>
            </a:r>
            <a:r>
              <a:rPr lang="it-IT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Paese </a:t>
            </a:r>
            <a:r>
              <a:rPr lang="it-IT" b="1" dirty="0">
                <a:solidFill>
                  <a:srgbClr val="003374"/>
                </a:solidFill>
                <a:latin typeface="Cambria" panose="02040503050406030204" pitchFamily="18" charset="0"/>
              </a:rPr>
              <a:t>di qualunque </a:t>
            </a:r>
            <a:r>
              <a:rPr lang="it-IT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Partner </a:t>
            </a:r>
            <a:r>
              <a:rPr lang="it-IT" b="1" u="sng" dirty="0">
                <a:solidFill>
                  <a:srgbClr val="003374"/>
                </a:solidFill>
                <a:latin typeface="Cambria" panose="02040503050406030204" pitchFamily="18" charset="0"/>
              </a:rPr>
              <a:t>associato</a:t>
            </a:r>
            <a:r>
              <a:rPr lang="it-IT" b="1" dirty="0">
                <a:solidFill>
                  <a:srgbClr val="003374"/>
                </a:solidFill>
                <a:latin typeface="Cambria" panose="02040503050406030204" pitchFamily="18" charset="0"/>
              </a:rPr>
              <a:t> coinvolto nei partenariati </a:t>
            </a:r>
            <a:r>
              <a:rPr lang="it-IT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strategici</a:t>
            </a:r>
            <a:endParaRPr lang="it-IT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66700" indent="-266700" algn="just">
              <a:buFont typeface="Wingdings" pitchFamily="2" charset="2"/>
              <a:buChar char="ð"/>
            </a:pPr>
            <a:endParaRPr lang="it-IT" altLang="it-IT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altLang="it-IT" b="1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8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31988"/>
            <a:ext cx="7772400" cy="22891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40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Priorità Europee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1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2" y="866775"/>
            <a:ext cx="7974734" cy="6191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Priorità orizzontali e settoriali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582613" y="1552575"/>
            <a:ext cx="7915275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2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Per essere finanziato un progetto di Partenariato strategico </a:t>
            </a:r>
            <a:r>
              <a:rPr lang="it-IT" altLang="it-IT" sz="2200" u="sng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deve rispondere ad almeno</a:t>
            </a:r>
            <a:r>
              <a:rPr lang="it-IT" altLang="it-IT" u="sng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: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204913" y="2541588"/>
            <a:ext cx="5003800" cy="554037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it-IT" sz="2200" dirty="0">
                <a:latin typeface="Cambria" panose="02040503050406030204" pitchFamily="18" charset="0"/>
              </a:rPr>
              <a:t>una priorità orizzontale </a:t>
            </a:r>
          </a:p>
          <a:p>
            <a:pPr algn="ctr">
              <a:defRPr/>
            </a:pP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568450" y="3760788"/>
            <a:ext cx="6162675" cy="592137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it-IT" sz="2200" dirty="0">
                <a:latin typeface="Cambria" panose="02040503050406030204" pitchFamily="18" charset="0"/>
              </a:rPr>
              <a:t>una priorità </a:t>
            </a:r>
            <a:r>
              <a:rPr lang="it-IT" altLang="it-IT" sz="2200" dirty="0">
                <a:latin typeface="Cambria" panose="02040503050406030204" pitchFamily="18" charset="0"/>
              </a:rPr>
              <a:t>specifica per l’ambito VET</a:t>
            </a:r>
          </a:p>
          <a:p>
            <a:pPr>
              <a:defRPr/>
            </a:pP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52626" y="3228975"/>
            <a:ext cx="4669848" cy="43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it-IT" sz="2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oppure</a:t>
            </a:r>
          </a:p>
        </p:txBody>
      </p:sp>
      <p:sp>
        <p:nvSpPr>
          <p:cNvPr id="6" name="Onda 1 5"/>
          <p:cNvSpPr/>
          <p:nvPr/>
        </p:nvSpPr>
        <p:spPr>
          <a:xfrm>
            <a:off x="581891" y="4682836"/>
            <a:ext cx="7974734" cy="1565564"/>
          </a:xfrm>
          <a:prstGeom prst="wave">
            <a:avLst>
              <a:gd name="adj1" fmla="val 13134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 le priorità </a:t>
            </a:r>
            <a:r>
              <a:rPr lang="it-IT" alt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2019 </a:t>
            </a:r>
            <a:r>
              <a:rPr lang="it-IT" alt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le Agenzie </a:t>
            </a:r>
            <a:r>
              <a:rPr lang="it-IT" alt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Nazionali </a:t>
            </a:r>
            <a:r>
              <a:rPr lang="it-IT" alt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possono individuarne alcune di particolare rilievo a livello nazionale </a:t>
            </a:r>
          </a:p>
        </p:txBody>
      </p:sp>
      <p:sp>
        <p:nvSpPr>
          <p:cNvPr id="8" name="Freccia a destra con strisce 7"/>
          <p:cNvSpPr/>
          <p:nvPr/>
        </p:nvSpPr>
        <p:spPr>
          <a:xfrm rot="3079117">
            <a:off x="178388" y="4311145"/>
            <a:ext cx="653527" cy="462754"/>
          </a:xfrm>
          <a:prstGeom prst="stripedRightArrow">
            <a:avLst/>
          </a:prstGeom>
          <a:gradFill>
            <a:gsLst>
              <a:gs pos="100000">
                <a:srgbClr val="FF6600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CCFFCC"/>
              </a:gs>
              <a:gs pos="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5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344" y="272527"/>
            <a:ext cx="8657864" cy="962512"/>
          </a:xfrm>
        </p:spPr>
        <p:txBody>
          <a:bodyPr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- </a:t>
            </a:r>
            <a:r>
              <a:rPr lang="it-IT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orizzontali 2019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046" y="930980"/>
            <a:ext cx="8843058" cy="548139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it-IT" sz="1550" b="1" dirty="0" smtClean="0">
                <a:solidFill>
                  <a:srgbClr val="FF3300"/>
                </a:solidFill>
                <a:latin typeface="Cambria" panose="02040503050406030204" pitchFamily="18" charset="0"/>
              </a:rPr>
              <a:t>1. Competenze di base e chiave: </a:t>
            </a:r>
            <a:r>
              <a:rPr lang="it-IT" sz="1550" dirty="0"/>
              <a:t>Supporto agli individui </a:t>
            </a:r>
            <a:r>
              <a:rPr lang="it-IT" sz="1550" u="sng" dirty="0"/>
              <a:t>nell’acquisizione e </a:t>
            </a:r>
            <a:r>
              <a:rPr lang="it-IT" sz="1550" u="sng" dirty="0" smtClean="0"/>
              <a:t>sviluppo </a:t>
            </a:r>
            <a:r>
              <a:rPr lang="it-IT" sz="1550" u="sng" dirty="0"/>
              <a:t>di </a:t>
            </a:r>
            <a:r>
              <a:rPr lang="it-IT" sz="1550" u="sng" dirty="0" smtClean="0"/>
              <a:t>abilità </a:t>
            </a:r>
            <a:r>
              <a:rPr lang="it-IT" sz="1550" u="sng" dirty="0"/>
              <a:t>di base e competenze chiave</a:t>
            </a:r>
            <a:r>
              <a:rPr lang="it-IT" sz="1550" dirty="0"/>
              <a:t>, al fine di promuovere </a:t>
            </a:r>
            <a:r>
              <a:rPr lang="it-IT" sz="1550" dirty="0" smtClean="0"/>
              <a:t>occupabilità </a:t>
            </a:r>
            <a:r>
              <a:rPr lang="it-IT" sz="1550" dirty="0"/>
              <a:t>e </a:t>
            </a:r>
            <a:r>
              <a:rPr lang="it-IT" sz="1550" dirty="0" smtClean="0"/>
              <a:t>sviluppo </a:t>
            </a:r>
            <a:r>
              <a:rPr lang="it-IT" sz="1550" dirty="0"/>
              <a:t>socio-educativo e personale, nonché la partecipazione alla vita civile e sociale; in una società che cambia rapidamente ciò </a:t>
            </a:r>
            <a:r>
              <a:rPr lang="it-IT" sz="1550" dirty="0" smtClean="0"/>
              <a:t>include </a:t>
            </a:r>
            <a:r>
              <a:rPr lang="it-IT" sz="1550" u="sng" dirty="0"/>
              <a:t>competenze linguistiche</a:t>
            </a:r>
            <a:r>
              <a:rPr lang="it-IT" sz="1550" dirty="0"/>
              <a:t>, </a:t>
            </a:r>
            <a:r>
              <a:rPr lang="it-IT" sz="1550" u="sng" dirty="0" smtClean="0"/>
              <a:t>attitudini imprenditoriali</a:t>
            </a:r>
            <a:r>
              <a:rPr lang="it-IT" sz="1550" dirty="0" smtClean="0"/>
              <a:t>, </a:t>
            </a:r>
            <a:r>
              <a:rPr lang="it-IT" sz="1550" dirty="0"/>
              <a:t>pensiero critico e creatività, nonché </a:t>
            </a:r>
            <a:r>
              <a:rPr lang="it-IT" sz="1550" u="sng" dirty="0"/>
              <a:t>competenze innovative in ambiti strategici per lo sviluppo economico e sociale</a:t>
            </a:r>
            <a:r>
              <a:rPr lang="it-IT" sz="1550" dirty="0"/>
              <a:t>. Tale priorità </a:t>
            </a:r>
            <a:r>
              <a:rPr lang="it-IT" sz="1550" dirty="0" smtClean="0"/>
              <a:t>include azioni </a:t>
            </a:r>
            <a:r>
              <a:rPr lang="it-IT" sz="1550" dirty="0"/>
              <a:t>mirate a: </a:t>
            </a:r>
            <a:r>
              <a:rPr lang="it-IT" sz="1550" u="sng" dirty="0"/>
              <a:t>sviluppare partenariati tra </a:t>
            </a:r>
            <a:r>
              <a:rPr lang="it-IT" sz="1550" u="sng" dirty="0" smtClean="0"/>
              <a:t>organismi finalizzati </a:t>
            </a:r>
            <a:r>
              <a:rPr lang="it-IT" sz="1550" u="sng" dirty="0"/>
              <a:t>all’apprendimento</a:t>
            </a:r>
            <a:r>
              <a:rPr lang="it-IT" sz="1550" dirty="0"/>
              <a:t>, </a:t>
            </a:r>
            <a:r>
              <a:rPr lang="it-IT" sz="1550" u="sng" dirty="0"/>
              <a:t>imprese </a:t>
            </a:r>
            <a:r>
              <a:rPr lang="it-IT" sz="1550" u="sng" dirty="0" smtClean="0"/>
              <a:t>e </a:t>
            </a:r>
            <a:r>
              <a:rPr lang="it-IT" sz="1550" u="sng" dirty="0"/>
              <a:t>organismi intermediari</a:t>
            </a:r>
            <a:r>
              <a:rPr lang="it-IT" sz="1550" dirty="0"/>
              <a:t>; </a:t>
            </a:r>
            <a:r>
              <a:rPr lang="it-IT" sz="1550" u="sng" dirty="0"/>
              <a:t>supportare l’apprendimento basato sul lavoro</a:t>
            </a:r>
            <a:r>
              <a:rPr lang="it-IT" sz="1550" dirty="0"/>
              <a:t>; innalzare </a:t>
            </a:r>
            <a:r>
              <a:rPr lang="it-IT" sz="1550" u="sng" dirty="0" smtClean="0"/>
              <a:t>qualità ed efficacia </a:t>
            </a:r>
            <a:r>
              <a:rPr lang="it-IT" sz="1550" u="sng" dirty="0"/>
              <a:t>delle esperienze di mobilità</a:t>
            </a:r>
            <a:r>
              <a:rPr lang="it-IT" sz="1550" dirty="0"/>
              <a:t> a fini </a:t>
            </a:r>
            <a:r>
              <a:rPr lang="it-IT" sz="1550" dirty="0" smtClean="0"/>
              <a:t>d’apprendimento</a:t>
            </a:r>
            <a:r>
              <a:rPr lang="it-IT" sz="1550" dirty="0"/>
              <a:t>; supportare efficaci pedagogie e contesti di insegnamento, valutazione </a:t>
            </a:r>
            <a:r>
              <a:rPr lang="it-IT" sz="1550" dirty="0" smtClean="0"/>
              <a:t>e </a:t>
            </a:r>
            <a:r>
              <a:rPr lang="it-IT" sz="1550" dirty="0"/>
              <a:t>apprendimento; </a:t>
            </a:r>
            <a:r>
              <a:rPr lang="it-IT" sz="1550" u="sng" dirty="0"/>
              <a:t>applicare approcci basati sulle competenze e valutarne la qualità, l’impatto </a:t>
            </a:r>
            <a:r>
              <a:rPr lang="it-IT" sz="1550" dirty="0"/>
              <a:t>e </a:t>
            </a:r>
            <a:r>
              <a:rPr lang="it-IT" sz="1550" u="sng" dirty="0"/>
              <a:t>la rilevanza</a:t>
            </a:r>
            <a:r>
              <a:rPr lang="it-IT" sz="1550" dirty="0"/>
              <a:t>; promuovere la cooperazione interdisciplinare negli ambiti delle scienze, della tecnologia, dell’ingegneria, delle </a:t>
            </a:r>
            <a:r>
              <a:rPr lang="it-IT" sz="1550" dirty="0" smtClean="0"/>
              <a:t>arti, della </a:t>
            </a:r>
            <a:r>
              <a:rPr lang="it-IT" sz="1550" dirty="0"/>
              <a:t>matematica (STE(A)M); supportare lo sviluppo di strategie settoriali per </a:t>
            </a:r>
            <a:r>
              <a:rPr lang="it-IT" sz="1550" dirty="0" smtClean="0"/>
              <a:t>competenze </a:t>
            </a:r>
            <a:r>
              <a:rPr lang="it-IT" sz="1550" dirty="0"/>
              <a:t>a livello nazionale e transnazionale. Tali azioni contribuiranno all’innalzamento della qualità dell’istruzione </a:t>
            </a:r>
            <a:r>
              <a:rPr lang="it-IT" sz="1550" dirty="0" smtClean="0"/>
              <a:t>e formazione </a:t>
            </a:r>
            <a:r>
              <a:rPr lang="it-IT" sz="1550" dirty="0"/>
              <a:t>e supporteranno la permeabilità tra </a:t>
            </a:r>
            <a:r>
              <a:rPr lang="it-IT" sz="1550" dirty="0" smtClean="0"/>
              <a:t>diversi </a:t>
            </a:r>
            <a:r>
              <a:rPr lang="it-IT" sz="1550" dirty="0"/>
              <a:t>percorsi educativi e </a:t>
            </a:r>
            <a:r>
              <a:rPr lang="it-IT" sz="1550" dirty="0" smtClean="0"/>
              <a:t>formativi</a:t>
            </a:r>
          </a:p>
          <a:p>
            <a:pPr marL="0" lvl="0" indent="0" algn="just">
              <a:buNone/>
            </a:pPr>
            <a:r>
              <a:rPr lang="it-IT" sz="1550" b="1" dirty="0" smtClean="0">
                <a:solidFill>
                  <a:srgbClr val="FF3300"/>
                </a:solidFill>
                <a:latin typeface="Cambria" panose="02040503050406030204" pitchFamily="18" charset="0"/>
              </a:rPr>
              <a:t>2. Inclusione </a:t>
            </a:r>
            <a:r>
              <a:rPr lang="it-IT" sz="1550" b="1" dirty="0">
                <a:solidFill>
                  <a:srgbClr val="FF3300"/>
                </a:solidFill>
                <a:latin typeface="Cambria" panose="02040503050406030204" pitchFamily="18" charset="0"/>
              </a:rPr>
              <a:t>sociale</a:t>
            </a:r>
            <a:r>
              <a:rPr lang="it-IT" sz="1550" b="1" dirty="0" smtClean="0">
                <a:solidFill>
                  <a:srgbClr val="FF3300"/>
                </a:solidFill>
                <a:latin typeface="Cambria" panose="02040503050406030204" pitchFamily="18" charset="0"/>
              </a:rPr>
              <a:t>: </a:t>
            </a:r>
            <a:r>
              <a:rPr lang="it-IT" sz="1550" dirty="0" smtClean="0"/>
              <a:t>priorità </a:t>
            </a:r>
            <a:r>
              <a:rPr lang="it-IT" sz="1550" dirty="0"/>
              <a:t>sarà data ad azioni che </a:t>
            </a:r>
            <a:r>
              <a:rPr lang="it-IT" sz="1550" u="sng" dirty="0"/>
              <a:t>promuovano l’uguaglianza</a:t>
            </a:r>
            <a:r>
              <a:rPr lang="it-IT" sz="1550" dirty="0"/>
              <a:t> </a:t>
            </a:r>
            <a:r>
              <a:rPr lang="it-IT" sz="1550" dirty="0" smtClean="0"/>
              <a:t>–in </a:t>
            </a:r>
            <a:r>
              <a:rPr lang="it-IT" sz="1550" dirty="0"/>
              <a:t>particolare attraverso approcci innovativi </a:t>
            </a:r>
            <a:r>
              <a:rPr lang="it-IT" sz="1550" dirty="0" smtClean="0"/>
              <a:t>e integrati– </a:t>
            </a:r>
            <a:r>
              <a:rPr lang="it-IT" sz="1550" dirty="0"/>
              <a:t>la consapevolezza di </a:t>
            </a:r>
            <a:r>
              <a:rPr lang="it-IT" sz="1550" u="sng" dirty="0"/>
              <a:t>valori condivisi</a:t>
            </a:r>
            <a:r>
              <a:rPr lang="it-IT" sz="1550" dirty="0"/>
              <a:t>, la </a:t>
            </a:r>
            <a:r>
              <a:rPr lang="it-IT" sz="1550" u="sng" dirty="0"/>
              <a:t>parità di genere</a:t>
            </a:r>
            <a:r>
              <a:rPr lang="it-IT" sz="1550" dirty="0"/>
              <a:t>, la </a:t>
            </a:r>
            <a:r>
              <a:rPr lang="it-IT" sz="1550" u="sng" dirty="0"/>
              <a:t>non discriminazione</a:t>
            </a:r>
            <a:r>
              <a:rPr lang="it-IT" sz="1550" dirty="0"/>
              <a:t> e l’</a:t>
            </a:r>
            <a:r>
              <a:rPr lang="it-IT" sz="1550" u="sng" dirty="0"/>
              <a:t>inclusione sociale</a:t>
            </a:r>
            <a:r>
              <a:rPr lang="it-IT" sz="1550" dirty="0"/>
              <a:t>, anche per i </a:t>
            </a:r>
            <a:r>
              <a:rPr lang="it-IT" sz="1550" u="sng" dirty="0"/>
              <a:t>soggetti con difficoltà di salute</a:t>
            </a:r>
            <a:r>
              <a:rPr lang="it-IT" sz="1550" dirty="0"/>
              <a:t>, </a:t>
            </a:r>
            <a:r>
              <a:rPr lang="it-IT" sz="1550" u="sng" dirty="0"/>
              <a:t>attraverso l’istruzione, la formazione</a:t>
            </a:r>
            <a:r>
              <a:rPr lang="it-IT" sz="1550" dirty="0"/>
              <a:t>, le attività giovanili e lo sport. Saranno supportati progetti che </a:t>
            </a:r>
            <a:r>
              <a:rPr lang="it-IT" sz="1550" dirty="0" smtClean="0"/>
              <a:t>promuovano </a:t>
            </a:r>
            <a:r>
              <a:rPr lang="it-IT" sz="1550" u="sng" dirty="0"/>
              <a:t>sviluppo di competenze sociali, civiche </a:t>
            </a:r>
            <a:r>
              <a:rPr lang="it-IT" sz="1550" u="sng" dirty="0" smtClean="0"/>
              <a:t>e </a:t>
            </a:r>
            <a:r>
              <a:rPr lang="it-IT" sz="1550" u="sng" dirty="0"/>
              <a:t>interculturali</a:t>
            </a:r>
            <a:r>
              <a:rPr lang="it-IT" sz="1550" dirty="0"/>
              <a:t>, </a:t>
            </a:r>
            <a:r>
              <a:rPr lang="it-IT" sz="1550" u="sng" dirty="0" smtClean="0"/>
              <a:t>sicurezza </a:t>
            </a:r>
            <a:r>
              <a:rPr lang="it-IT" sz="1550" u="sng" dirty="0"/>
              <a:t>online</a:t>
            </a:r>
            <a:r>
              <a:rPr lang="it-IT" sz="1550" dirty="0"/>
              <a:t>, </a:t>
            </a:r>
            <a:r>
              <a:rPr lang="it-IT" sz="1550" dirty="0" smtClean="0"/>
              <a:t>benessere </a:t>
            </a:r>
            <a:r>
              <a:rPr lang="it-IT" sz="1550" dirty="0"/>
              <a:t>in ambito digitale e </a:t>
            </a:r>
            <a:r>
              <a:rPr lang="it-IT" sz="1550" u="sng" dirty="0"/>
              <a:t>combattano </a:t>
            </a:r>
            <a:r>
              <a:rPr lang="it-IT" sz="1550" u="sng" dirty="0" smtClean="0"/>
              <a:t>discriminazioni</a:t>
            </a:r>
            <a:r>
              <a:rPr lang="it-IT" sz="1550" dirty="0"/>
              <a:t>, </a:t>
            </a:r>
            <a:r>
              <a:rPr lang="it-IT" sz="1550" u="sng" dirty="0" smtClean="0"/>
              <a:t>razzismo</a:t>
            </a:r>
            <a:r>
              <a:rPr lang="it-IT" sz="1550" dirty="0"/>
              <a:t>, </a:t>
            </a:r>
            <a:r>
              <a:rPr lang="it-IT" sz="1550" u="sng" dirty="0" smtClean="0"/>
              <a:t>bullismo, </a:t>
            </a:r>
            <a:r>
              <a:rPr lang="it-IT" sz="1550" u="sng" dirty="0"/>
              <a:t>incluso</a:t>
            </a:r>
            <a:r>
              <a:rPr lang="it-IT" sz="1550" dirty="0"/>
              <a:t> </a:t>
            </a:r>
            <a:r>
              <a:rPr lang="it-IT" sz="1550" u="sng" dirty="0" smtClean="0"/>
              <a:t>cyber-bullismo</a:t>
            </a:r>
            <a:r>
              <a:rPr lang="it-IT" sz="1550" dirty="0" smtClean="0"/>
              <a:t>, </a:t>
            </a:r>
            <a:r>
              <a:rPr lang="it-IT" sz="1550" u="sng" dirty="0"/>
              <a:t>violenza</a:t>
            </a:r>
            <a:r>
              <a:rPr lang="it-IT" sz="1550" dirty="0"/>
              <a:t>, </a:t>
            </a:r>
            <a:r>
              <a:rPr lang="it-IT" sz="1550" i="1" u="sng" dirty="0" err="1" smtClean="0"/>
              <a:t>fake</a:t>
            </a:r>
            <a:r>
              <a:rPr lang="it-IT" sz="1550" i="1" u="sng" dirty="0" smtClean="0"/>
              <a:t> </a:t>
            </a:r>
            <a:r>
              <a:rPr lang="it-IT" sz="1550" i="1" u="sng" dirty="0"/>
              <a:t>news</a:t>
            </a:r>
            <a:r>
              <a:rPr lang="it-IT" sz="1550" i="1" dirty="0"/>
              <a:t> </a:t>
            </a:r>
            <a:r>
              <a:rPr lang="it-IT" sz="1550" dirty="0"/>
              <a:t>e altre forme di </a:t>
            </a:r>
            <a:r>
              <a:rPr lang="it-IT" sz="1550" u="sng" dirty="0"/>
              <a:t>disinformazione online</a:t>
            </a:r>
            <a:r>
              <a:rPr lang="it-IT" sz="1550" dirty="0"/>
              <a:t>. Il Programma supporterà nuovi approcci mirati a </a:t>
            </a:r>
            <a:r>
              <a:rPr lang="it-IT" sz="1550" u="sng" dirty="0"/>
              <a:t>ridurre le disparità, in particolare di genere</a:t>
            </a:r>
            <a:r>
              <a:rPr lang="it-IT" sz="1550" dirty="0"/>
              <a:t>, nell’accesso e nell’utilizzo </a:t>
            </a:r>
            <a:r>
              <a:rPr lang="it-IT" sz="1550" dirty="0" smtClean="0"/>
              <a:t>di </a:t>
            </a:r>
            <a:r>
              <a:rPr lang="it-IT" sz="1550" dirty="0"/>
              <a:t>tecnologie digitali nell’istruzione formale e non-formale. Particolare attenzione sarà data al contrasto alle differenze di genere in relazione all’accesso e all’uso delle tecnologie digitali </a:t>
            </a:r>
            <a:r>
              <a:rPr lang="it-IT" sz="1550" dirty="0" smtClean="0"/>
              <a:t>e </a:t>
            </a:r>
            <a:r>
              <a:rPr lang="it-IT" sz="1550" dirty="0"/>
              <a:t>al perseguimento di percorsi di studio e carriera in ambito nuove tecnologie da parte delle </a:t>
            </a:r>
            <a:r>
              <a:rPr lang="it-IT" sz="1550" dirty="0" smtClean="0"/>
              <a:t>studentesse</a:t>
            </a:r>
            <a:endParaRPr lang="it-IT" sz="15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7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922" y="527177"/>
            <a:ext cx="8599990" cy="850215"/>
          </a:xfrm>
        </p:spPr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- </a:t>
            </a:r>
            <a:r>
              <a:rPr lang="it-IT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orizzontali 2019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390" y="1527858"/>
            <a:ext cx="8380071" cy="3900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it-IT" sz="1600" b="1" dirty="0" smtClean="0">
                <a:solidFill>
                  <a:srgbClr val="FF3300"/>
                </a:solidFill>
              </a:rPr>
              <a:t>3. Istruzione aperta e prassi innovative nell’era digitale:</a:t>
            </a:r>
            <a:r>
              <a:rPr lang="it-IT" sz="1600" dirty="0" smtClean="0"/>
              <a:t> </a:t>
            </a:r>
            <a:r>
              <a:rPr lang="it-IT" sz="1600" dirty="0"/>
              <a:t>priorità sarà data alle azioni che </a:t>
            </a:r>
            <a:r>
              <a:rPr lang="it-IT" sz="1600" u="sng" dirty="0"/>
              <a:t>promuovano pedagogie e metodi di insegnamento, apprendimento e valutazione innovativi</a:t>
            </a:r>
            <a:r>
              <a:rPr lang="it-IT" sz="1600" dirty="0"/>
              <a:t>,  e che </a:t>
            </a:r>
            <a:r>
              <a:rPr lang="it-IT" sz="1600" u="sng" dirty="0"/>
              <a:t>supportino educatori e discenti nell’utilizzo delle tecnologie digitali in modalità creative, collaborative ed efficienti</a:t>
            </a:r>
            <a:r>
              <a:rPr lang="it-IT" sz="1600" dirty="0"/>
              <a:t>. Priorità sarà data al </a:t>
            </a:r>
            <a:r>
              <a:rPr lang="it-IT" sz="1600" u="sng" dirty="0"/>
              <a:t>supporto ad organismi educativi e formativi nell’utilizzo di tecnologie digitali</a:t>
            </a:r>
            <a:r>
              <a:rPr lang="it-IT" sz="1600" dirty="0"/>
              <a:t> come indicato nel Quadro Europeo per Organizzazioni </a:t>
            </a:r>
            <a:r>
              <a:rPr lang="it-IT" sz="1600" dirty="0" smtClean="0"/>
              <a:t>Educative Competenti </a:t>
            </a:r>
            <a:r>
              <a:rPr lang="it-IT" sz="1600" dirty="0"/>
              <a:t>a livello Digitale e nel Piano di Azione per l’Istruzione Digitale, incluso in particolare l’utilizzo dello strumento di auto-riflessione SELFIE da parte degli Istituti dell’Istruzione generale e della IFP a tutti i livelli. Ulteriore priorità sarà data all’</a:t>
            </a:r>
            <a:r>
              <a:rPr lang="it-IT" sz="1600" u="sng" dirty="0"/>
              <a:t>aggiornamento ed allo sviluppo </a:t>
            </a:r>
            <a:r>
              <a:rPr lang="it-IT" sz="1600" u="sng" dirty="0" smtClean="0"/>
              <a:t>di </a:t>
            </a:r>
            <a:r>
              <a:rPr lang="it-IT" sz="1600" u="sng" dirty="0"/>
              <a:t>materiali e strumenti di apprendimento digitale</a:t>
            </a:r>
            <a:r>
              <a:rPr lang="it-IT" sz="1600" dirty="0"/>
              <a:t>, in particolare  </a:t>
            </a:r>
            <a:r>
              <a:rPr lang="it-IT" sz="1600" u="sng" dirty="0"/>
              <a:t>Risorse Educative Aperte</a:t>
            </a:r>
            <a:r>
              <a:rPr lang="it-IT" sz="1600" dirty="0"/>
              <a:t>, </a:t>
            </a:r>
            <a:r>
              <a:rPr lang="it-IT" sz="1600" u="sng" dirty="0"/>
              <a:t>libri di testo aperti</a:t>
            </a:r>
            <a:r>
              <a:rPr lang="it-IT" sz="1600" dirty="0"/>
              <a:t>, e </a:t>
            </a:r>
            <a:r>
              <a:rPr lang="it-IT" sz="1600" u="sng" dirty="0"/>
              <a:t>Software Educativi Gratuiti </a:t>
            </a:r>
            <a:r>
              <a:rPr lang="it-IT" sz="1600" u="sng" dirty="0" smtClean="0"/>
              <a:t>e </a:t>
            </a:r>
            <a:r>
              <a:rPr lang="it-IT" sz="1600" u="sng" dirty="0"/>
              <a:t>Open Source</a:t>
            </a:r>
            <a:r>
              <a:rPr lang="it-IT" sz="1600" dirty="0"/>
              <a:t>, nonché al supporto ad un utilizzo efficace delle tecnologie digitali e delle pedagogie aperte nell’Istruzione, nella formazione, nella gioventù e nello sport. Ciò include la promozione di sinergie con attività di ricerca ed innovazione, ed include quindi Scienza Aperta </a:t>
            </a:r>
            <a:r>
              <a:rPr lang="it-IT" sz="1600" dirty="0" smtClean="0"/>
              <a:t>nonché </a:t>
            </a:r>
            <a:r>
              <a:rPr lang="it-IT" sz="1600" dirty="0"/>
              <a:t>la promozione di nuove tecnologie come leve di miglioramento delle politiche e delle pratiche in ambito istruzione, formazione, gioventù e sport. Il Programma supporterà, inoltre, nuovi metodi e strumenti di insegnamento nonché l’utilizzo dei Quadri Europei sulle competenze digitali di educatori, cittadini e </a:t>
            </a:r>
            <a:r>
              <a:rPr lang="it-IT" sz="1600" dirty="0" smtClean="0"/>
              <a:t>organizzazioni</a:t>
            </a:r>
            <a:endParaRPr lang="it-IT" sz="1600" b="1" dirty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13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7240" y="365127"/>
            <a:ext cx="8599989" cy="962512"/>
          </a:xfrm>
        </p:spPr>
        <p:txBody>
          <a:bodyPr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- </a:t>
            </a:r>
            <a:r>
              <a:rPr lang="it-IT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orizzontali 2019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119"/>
            <a:ext cx="8282354" cy="48358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600" b="1" dirty="0" smtClean="0">
                <a:solidFill>
                  <a:srgbClr val="FF3300"/>
                </a:solidFill>
              </a:rPr>
              <a:t>4. Supporto agli educatori: </a:t>
            </a:r>
            <a:r>
              <a:rPr lang="it-IT" sz="1600" dirty="0" smtClean="0"/>
              <a:t>sarà data priorità alle azioni che </a:t>
            </a:r>
            <a:r>
              <a:rPr lang="it-IT" sz="1600" u="sng" dirty="0" smtClean="0"/>
              <a:t>rafforzino la selezione e il reclutamento nonché lo sviluppo professionale degli educatori</a:t>
            </a:r>
            <a:r>
              <a:rPr lang="it-IT" sz="1600" dirty="0" smtClean="0"/>
              <a:t> (quali insegnanti, formatori, professori, tutor, </a:t>
            </a:r>
            <a:r>
              <a:rPr lang="it-IT" sz="1600" dirty="0" err="1" smtClean="0"/>
              <a:t>mentor</a:t>
            </a:r>
            <a:r>
              <a:rPr lang="it-IT" sz="1600" dirty="0" smtClean="0"/>
              <a:t>, coach, ecc.), lavoratori giovanili, figure dirigenziali (quali presidi, rettori, direttori di dipartimento) e staff di supporto (quali assistenti all’insegnamento, </a:t>
            </a:r>
            <a:r>
              <a:rPr lang="it-IT" sz="1600" dirty="0" err="1" smtClean="0"/>
              <a:t>counsellor</a:t>
            </a:r>
            <a:r>
              <a:rPr lang="it-IT" sz="1600" dirty="0" smtClean="0"/>
              <a:t> di carriera, responsabili risorse umane aziendali) nonché ad azioni che </a:t>
            </a:r>
            <a:r>
              <a:rPr lang="it-IT" sz="1600" u="sng" dirty="0" smtClean="0"/>
              <a:t>promuovano un insegnamento innovativo e di qualità</a:t>
            </a:r>
            <a:r>
              <a:rPr lang="it-IT" sz="1600" dirty="0" smtClean="0"/>
              <a:t> e la valutazione dei discenti, incluso lo sviluppo professionale in aree quali la </a:t>
            </a:r>
            <a:r>
              <a:rPr lang="it-IT" sz="1600" b="1" dirty="0" smtClean="0"/>
              <a:t> </a:t>
            </a:r>
            <a:r>
              <a:rPr lang="it-IT" sz="1600" dirty="0" smtClean="0"/>
              <a:t>comunicazione e la collaborazione e gli </a:t>
            </a:r>
            <a:r>
              <a:rPr lang="it-IT" sz="1600" u="sng" dirty="0" smtClean="0"/>
              <a:t>scambi tra educatori</a:t>
            </a:r>
            <a:r>
              <a:rPr lang="it-IT" sz="1600" dirty="0" smtClean="0"/>
              <a:t>, sostenendone i collegamenti con la ricerca e l’innovazione, l’apprendimento basato sul lavoro ed informale, il </a:t>
            </a:r>
            <a:r>
              <a:rPr lang="it-IT" sz="1600" u="sng" dirty="0" smtClean="0"/>
              <a:t>contrasto all’abbandono scolastico</a:t>
            </a:r>
            <a:r>
              <a:rPr lang="it-IT" sz="1600" dirty="0" smtClean="0"/>
              <a:t>, il </a:t>
            </a:r>
            <a:r>
              <a:rPr lang="it-IT" sz="1600" u="sng" dirty="0" smtClean="0"/>
              <a:t>supporto ai discenti con background di svantaggio e la gestione delle diversità culturali e linguistiche</a:t>
            </a:r>
          </a:p>
          <a:p>
            <a:pPr marL="0" lvl="0" indent="0" algn="just">
              <a:buNone/>
            </a:pPr>
            <a:endParaRPr lang="it-IT" sz="1600" b="1" dirty="0" smtClean="0">
              <a:solidFill>
                <a:srgbClr val="FF3300"/>
              </a:solidFill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it-IT" sz="1600" b="1" dirty="0" smtClean="0">
                <a:solidFill>
                  <a:srgbClr val="FF3300"/>
                </a:solidFill>
                <a:latin typeface="Cambria" panose="02040503050406030204" pitchFamily="18" charset="0"/>
              </a:rPr>
              <a:t>5. Trasparenza e riconoscimento delle competenze e delle qualificazioni: </a:t>
            </a:r>
            <a:r>
              <a:rPr lang="it-IT" sz="1600" dirty="0" smtClean="0"/>
              <a:t>sarà </a:t>
            </a:r>
            <a:r>
              <a:rPr lang="it-IT" sz="1600" dirty="0"/>
              <a:t>data priorità alle azioni che supportino l’apprendimento e la mobilità lavorativa nonché che </a:t>
            </a:r>
            <a:r>
              <a:rPr lang="it-IT" sz="1600" u="sng" dirty="0"/>
              <a:t>facilitino le transizioni tra differenti livelli e tipi di istruzione e formazione</a:t>
            </a:r>
            <a:r>
              <a:rPr lang="it-IT" sz="1600" dirty="0"/>
              <a:t>, tra </a:t>
            </a:r>
            <a:r>
              <a:rPr lang="it-IT" sz="1600" u="sng" dirty="0"/>
              <a:t>l’istruzione e la formazione </a:t>
            </a:r>
            <a:r>
              <a:rPr lang="it-IT" sz="1600" u="sng" dirty="0" smtClean="0"/>
              <a:t>e </a:t>
            </a:r>
            <a:r>
              <a:rPr lang="it-IT" sz="1600" u="sng" dirty="0"/>
              <a:t>il mondo del lavoro</a:t>
            </a:r>
            <a:r>
              <a:rPr lang="it-IT" sz="1600" dirty="0"/>
              <a:t> </a:t>
            </a:r>
            <a:r>
              <a:rPr lang="it-IT" sz="1600" u="sng" dirty="0"/>
              <a:t>e tra diverse attività lavorative</a:t>
            </a:r>
            <a:r>
              <a:rPr lang="it-IT" sz="1600" dirty="0"/>
              <a:t>. Priorità sarà data alle azione che consentano e promuovano il riconoscimento reciproco automatico nonché la </a:t>
            </a:r>
            <a:r>
              <a:rPr lang="it-IT" sz="1600" u="sng" dirty="0"/>
              <a:t>trasparenza e la comparabilità delle qualificazioni e dei risultati di apprendimento</a:t>
            </a:r>
            <a:r>
              <a:rPr lang="it-IT" sz="1600" dirty="0"/>
              <a:t>, inclusa la messa a disposizione di migliori servizi e di informazioni </a:t>
            </a:r>
            <a:r>
              <a:rPr lang="it-IT" sz="1600" dirty="0" smtClean="0"/>
              <a:t>e </a:t>
            </a:r>
            <a:r>
              <a:rPr lang="it-IT" sz="1600" dirty="0"/>
              <a:t>orientamento su competenze e qualificazioni. Ciò include la </a:t>
            </a:r>
            <a:r>
              <a:rPr lang="it-IT" sz="1600" u="sng" dirty="0"/>
              <a:t>promozione di soluzioni innovative per il riconoscimento e la validazione</a:t>
            </a:r>
            <a:r>
              <a:rPr lang="it-IT" sz="1600" dirty="0"/>
              <a:t> – a livello locale, regionale, nazionale o Europeo/internazionale – </a:t>
            </a:r>
            <a:r>
              <a:rPr lang="it-IT" sz="1600" u="sng" dirty="0"/>
              <a:t>delle competenze acquisite attraverso l’apprendimento informale e non-formale</a:t>
            </a:r>
            <a:r>
              <a:rPr lang="it-IT" sz="1600" dirty="0"/>
              <a:t>, incluso l’utilizzo di badge digitali e di tecnologie </a:t>
            </a:r>
            <a:r>
              <a:rPr lang="it-IT" sz="1600" i="1" dirty="0" err="1" smtClean="0"/>
              <a:t>blockchain</a:t>
            </a:r>
            <a:endParaRPr lang="it-IT" sz="16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516" y="571499"/>
            <a:ext cx="8634714" cy="910060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- </a:t>
            </a:r>
            <a:r>
              <a:rPr lang="it-IT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orizzontali 2019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3823"/>
            <a:ext cx="8282354" cy="4603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b="1" dirty="0" smtClean="0">
                <a:solidFill>
                  <a:srgbClr val="FF3300"/>
                </a:solidFill>
                <a:latin typeface="Cambria" panose="02040503050406030204" pitchFamily="18" charset="0"/>
              </a:rPr>
              <a:t>6. Investimenti sostenibili: </a:t>
            </a:r>
            <a:r>
              <a:rPr lang="it-IT" sz="1600" dirty="0" smtClean="0"/>
              <a:t>priorità sarà data alle azioni che </a:t>
            </a:r>
            <a:r>
              <a:rPr lang="it-IT" sz="1600" u="sng" dirty="0" smtClean="0"/>
              <a:t>supportino l’implementazione del Piano Europeo di Investimento</a:t>
            </a:r>
            <a:r>
              <a:rPr lang="it-IT" sz="1600" dirty="0" smtClean="0"/>
              <a:t>, inclusa la </a:t>
            </a:r>
            <a:r>
              <a:rPr lang="it-IT" sz="1600" u="sng" dirty="0" smtClean="0"/>
              <a:t>promozione di modelli di finanziamento che attraggano attori privati e capitale</a:t>
            </a:r>
            <a:r>
              <a:rPr lang="it-IT" sz="1600" dirty="0" smtClean="0"/>
              <a:t> quali lo Strumento </a:t>
            </a:r>
            <a:r>
              <a:rPr lang="it-IT" sz="1600" i="1" dirty="0" err="1" smtClean="0"/>
              <a:t>European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Student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Loan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Guarantee</a:t>
            </a:r>
            <a:r>
              <a:rPr lang="it-IT" sz="1600" dirty="0" smtClean="0"/>
              <a:t>; supporto allo sviluppo di politiche </a:t>
            </a:r>
            <a:r>
              <a:rPr lang="it-IT" sz="1600" u="sng" dirty="0" smtClean="0"/>
              <a:t>e riforme </a:t>
            </a:r>
            <a:r>
              <a:rPr lang="it-IT" sz="1600" i="1" u="sng" dirty="0" err="1" smtClean="0"/>
              <a:t>evidence-based</a:t>
            </a:r>
            <a:r>
              <a:rPr lang="it-IT" sz="1600" u="sng" dirty="0" smtClean="0"/>
              <a:t> che mirino a sostenere una maggiore efficienza nell’erogazione di istruzione e formazione di qualità</a:t>
            </a:r>
            <a:r>
              <a:rPr lang="it-IT" sz="1600" dirty="0" smtClean="0"/>
              <a:t>; sviluppo di modalità innovativi che garantiscano un investimento sostenibile nell’istruzione, la formazione, la gioventù e lo sport, incluse modalità di finanziamento basate sui risultati di performance e di partecipazione ai costi, laddove appropriato. </a:t>
            </a:r>
          </a:p>
          <a:p>
            <a:pPr marL="0" lvl="0" indent="0" algn="just">
              <a:buNone/>
            </a:pPr>
            <a:endParaRPr lang="it-IT" sz="1600" b="1" dirty="0" smtClean="0">
              <a:solidFill>
                <a:srgbClr val="FF3300"/>
              </a:solidFill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it-IT" sz="1600" b="1" dirty="0" smtClean="0">
                <a:solidFill>
                  <a:srgbClr val="FF3300"/>
                </a:solidFill>
                <a:latin typeface="Cambria" panose="02040503050406030204" pitchFamily="18" charset="0"/>
              </a:rPr>
              <a:t>7. Valore sociale ed educativo del patrimonio culturale europeo: </a:t>
            </a:r>
            <a:r>
              <a:rPr lang="it-IT" sz="1600" dirty="0" smtClean="0"/>
              <a:t>priorità </a:t>
            </a:r>
            <a:r>
              <a:rPr lang="it-IT" sz="1600" dirty="0"/>
              <a:t>sarà data alle azioni che contribuiscano ad </a:t>
            </a:r>
            <a:r>
              <a:rPr lang="it-IT" sz="1600" u="sng" dirty="0"/>
              <a:t>innalzare la consapevolezza dell’importanza del patrimonio culturale </a:t>
            </a:r>
            <a:r>
              <a:rPr lang="it-IT" sz="1600" u="sng" dirty="0" smtClean="0"/>
              <a:t>europeo </a:t>
            </a:r>
            <a:r>
              <a:rPr lang="it-IT" sz="1600" u="sng" dirty="0"/>
              <a:t>attraverso l’istruzione, l’apprendimento permanente, l’apprendimento informale e non-formale, le attività giovanili nonché lo sport</a:t>
            </a:r>
            <a:r>
              <a:rPr lang="it-IT" sz="1600" dirty="0"/>
              <a:t>, incluse le azioni mirate a supporto lo sviluppo delle competenze, l’inclusione sociale, il pensiero critico ed il coinvolgimento giovanile. Saranno promossi, inoltri, approcci di partecipazione al patrimonio innovativi ed interculturali </a:t>
            </a:r>
            <a:r>
              <a:rPr lang="it-IT" sz="1600" dirty="0" smtClean="0"/>
              <a:t>nonché iniziative </a:t>
            </a:r>
            <a:r>
              <a:rPr lang="it-IT" sz="1600" dirty="0"/>
              <a:t>educative finalizzate a sostenere il dialogo interculturale che coinvolgano insegnanti e discenti fin dalla giovane età.  </a:t>
            </a:r>
          </a:p>
          <a:p>
            <a:pPr marL="0" lvl="0" indent="0" algn="just">
              <a:buNone/>
            </a:pPr>
            <a:endParaRPr lang="it-IT" sz="1600" b="1" dirty="0" smtClean="0">
              <a:solidFill>
                <a:srgbClr val="FF3300"/>
              </a:solidFill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6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27538" y="596900"/>
            <a:ext cx="7987812" cy="10080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Da LLP Leonardo da Vinci a</a:t>
            </a:r>
            <a:br>
              <a:rPr 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</a:br>
            <a:r>
              <a:rPr lang="it-IT" sz="28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Erasmus+</a:t>
            </a:r>
            <a:r>
              <a:rPr 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KA2 Partenariati strategici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590675"/>
            <a:ext cx="8424863" cy="4540250"/>
          </a:xfrm>
        </p:spPr>
        <p:txBody>
          <a:bodyPr/>
          <a:lstStyle/>
          <a:p>
            <a:pPr marL="269875" indent="0" algn="ctr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it-IT" sz="2000" kern="1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Progetti </a:t>
            </a:r>
            <a:r>
              <a:rPr lang="it-IT" sz="2000" kern="1200" dirty="0" smtClean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 Multilaterali </a:t>
            </a:r>
            <a:r>
              <a:rPr lang="it-IT" sz="2000" kern="1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di Sviluppo dell’Innovazione (DOI)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FontTx/>
              <a:buNone/>
              <a:defRPr/>
            </a:pPr>
            <a:endParaRPr lang="it-IT" sz="8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69875" indent="0" algn="ctr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it-IT" sz="2000" kern="1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Progetti </a:t>
            </a:r>
            <a:r>
              <a:rPr lang="it-IT" sz="2000" kern="1200" dirty="0" smtClean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 Multilaterali </a:t>
            </a:r>
            <a:r>
              <a:rPr lang="it-IT" sz="2000" kern="1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di Trasferimento dell’Innovazione (TOI)</a:t>
            </a:r>
          </a:p>
          <a:p>
            <a:pPr marL="269875" indent="0" algn="ctr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it-IT" sz="800" kern="1200" dirty="0">
              <a:solidFill>
                <a:srgbClr val="003374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69875" indent="0" algn="ctr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it-IT" sz="2000" kern="1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Partenariati Multilaterali</a:t>
            </a:r>
          </a:p>
          <a:p>
            <a:pPr marL="269875" indent="0" algn="ctr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it-IT" sz="800" kern="1200" dirty="0">
              <a:solidFill>
                <a:srgbClr val="003374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69875" indent="0" algn="ctr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it-IT" sz="2000" kern="12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Reti transnazionali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>
              <a:latin typeface="Cambria" panose="020405030504060302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it-IT" sz="800" b="1" dirty="0" smtClean="0">
              <a:latin typeface="Cambria" panose="020405030504060302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it-IT" sz="2500" b="1" dirty="0" smtClean="0">
              <a:latin typeface="Cambria" panose="020405030504060302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it-IT" sz="800" b="1" dirty="0" smtClean="0">
              <a:latin typeface="Cambria" panose="02040503050406030204" pitchFamily="18" charset="0"/>
            </a:endParaRP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160" y="4270945"/>
            <a:ext cx="53086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2265215" y="3462765"/>
            <a:ext cx="4705350" cy="74930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b="1" dirty="0" smtClean="0">
              <a:solidFill>
                <a:srgbClr val="0056C8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it-IT" altLang="it-IT" sz="1800" dirty="0" smtClean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KA2: Cooperazione per l’innovazione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 scambio di buone pratiche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it-IT" altLang="it-IT" sz="1800" dirty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it-IT" altLang="it-IT" sz="1800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1431925" y="5129065"/>
            <a:ext cx="488950" cy="392113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5400000">
            <a:off x="4498253" y="3103990"/>
            <a:ext cx="238125" cy="288925"/>
          </a:xfrm>
          <a:prstGeom prst="rightArrow">
            <a:avLst/>
          </a:prstGeom>
          <a:solidFill>
            <a:srgbClr val="1616FD"/>
          </a:solidFill>
          <a:ln>
            <a:solidFill>
              <a:srgbClr val="161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35229"/>
      </p:ext>
    </p:extLst>
  </p:cSld>
  <p:clrMapOvr>
    <a:masterClrMapping/>
  </p:clrMapOvr>
  <p:transition spd="slow" advTm="19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769" y="1556237"/>
            <a:ext cx="8251581" cy="4712678"/>
          </a:xfrm>
        </p:spPr>
        <p:txBody>
          <a:bodyPr>
            <a:normAutofit/>
          </a:bodyPr>
          <a:lstStyle/>
          <a:p>
            <a:pPr marL="266700" lvl="0" indent="-266700" algn="just">
              <a:buFont typeface="+mj-lt"/>
              <a:buAutoNum type="arabicPeriod"/>
            </a:pPr>
            <a:r>
              <a:rPr lang="it-IT" sz="1600" dirty="0" smtClean="0"/>
              <a:t>Sviluppo </a:t>
            </a:r>
            <a:r>
              <a:rPr lang="it-IT" sz="1600" dirty="0"/>
              <a:t>di partenariati che </a:t>
            </a:r>
            <a:r>
              <a:rPr lang="it-IT" sz="1600" u="sng" dirty="0"/>
              <a:t>supportino la definizione </a:t>
            </a:r>
            <a:r>
              <a:rPr lang="it-IT" sz="1600" u="sng" dirty="0" smtClean="0"/>
              <a:t>e </a:t>
            </a:r>
            <a:r>
              <a:rPr lang="it-IT" sz="1600" u="sng" dirty="0"/>
              <a:t>attuazione</a:t>
            </a:r>
            <a:r>
              <a:rPr lang="it-IT" sz="1600" dirty="0"/>
              <a:t> di </a:t>
            </a:r>
            <a:r>
              <a:rPr lang="it-IT" sz="1600" b="1" dirty="0"/>
              <a:t>strategie di internazionalizzazione degli organismi IFP,</a:t>
            </a:r>
            <a:r>
              <a:rPr lang="it-IT" sz="1600" dirty="0"/>
              <a:t> mirate a </a:t>
            </a:r>
            <a:r>
              <a:rPr lang="it-IT" sz="1600" u="sng" dirty="0"/>
              <a:t>mettere a disposizione i necessari meccanismi</a:t>
            </a:r>
            <a:r>
              <a:rPr lang="it-IT" sz="1600" dirty="0"/>
              <a:t> di supporto nonché cornici contrattuali che </a:t>
            </a:r>
            <a:r>
              <a:rPr lang="it-IT" sz="1600" u="sng" dirty="0"/>
              <a:t>promuovano la qualità dei tirocini transnazionali rivolti allo staff ed ai discenti IFP</a:t>
            </a:r>
            <a:r>
              <a:rPr lang="it-IT" sz="1600" dirty="0"/>
              <a:t>, incluso il </a:t>
            </a:r>
            <a:r>
              <a:rPr lang="it-IT" sz="1600" u="sng" dirty="0"/>
              <a:t>riconoscimento dei risultati di apprendimento</a:t>
            </a:r>
            <a:r>
              <a:rPr lang="it-IT" sz="1600" dirty="0"/>
              <a:t>; sviluppo di servizi a supporto dei discenti finalizzati a promuovere l’internazionalizzazione dell’IFP e la mobilità a fini di apprendimento, attraverso azioni finalizzate ad informare, motivare, preparare e facilitare l’integrazione sociale del discente IFP nel Paese di accoglienza, promuovendone al contempo la consapevolezza interculturale e la cittadinanza </a:t>
            </a:r>
            <a:r>
              <a:rPr lang="it-IT" sz="1600" dirty="0" smtClean="0"/>
              <a:t>attiva</a:t>
            </a:r>
          </a:p>
          <a:p>
            <a:pPr marL="266700" lvl="0" indent="-266700" algn="just">
              <a:buFont typeface="+mj-lt"/>
              <a:buAutoNum type="arabicPeriod"/>
            </a:pPr>
            <a:endParaRPr lang="it-IT" sz="1600" dirty="0" smtClean="0"/>
          </a:p>
          <a:p>
            <a:pPr marL="266700" lvl="0" indent="-266700" algn="just">
              <a:buFont typeface="+mj-lt"/>
              <a:buAutoNum type="arabicPeriod"/>
            </a:pPr>
            <a:r>
              <a:rPr lang="it-IT" sz="1600" dirty="0" smtClean="0"/>
              <a:t>Sviluppo </a:t>
            </a:r>
            <a:r>
              <a:rPr lang="it-IT" sz="1600" dirty="0"/>
              <a:t>di partenariati mirati alla </a:t>
            </a:r>
            <a:r>
              <a:rPr lang="it-IT" sz="1600" b="1" dirty="0"/>
              <a:t>promozione dell’apprendimento basato sul lavoro in tutte le sue forme</a:t>
            </a:r>
            <a:r>
              <a:rPr lang="it-IT" sz="1600" dirty="0"/>
              <a:t>, ed in particolare per </a:t>
            </a:r>
            <a:r>
              <a:rPr lang="it-IT" sz="1600" u="sng" dirty="0"/>
              <a:t>l’implementazione della Raccomandazione del Consiglio relativa a un Quadro Europeo per Apprendistati Efficaci e di Qualità</a:t>
            </a:r>
            <a:r>
              <a:rPr lang="it-IT" sz="1600" dirty="0"/>
              <a:t>. Tali partenariati potranno, inoltre, essere finalizzati allo </a:t>
            </a:r>
            <a:r>
              <a:rPr lang="it-IT" sz="1600" u="sng" dirty="0"/>
              <a:t>sviluppo di nuovi contenuti formativi</a:t>
            </a:r>
            <a:r>
              <a:rPr lang="it-IT" sz="1600" dirty="0"/>
              <a:t> e qualificazioni IFP congiunte, </a:t>
            </a:r>
            <a:r>
              <a:rPr lang="it-IT" sz="1600" u="sng" dirty="0"/>
              <a:t>che integrino periodi di apprendimento basato sul lavoro</a:t>
            </a:r>
            <a:r>
              <a:rPr lang="it-IT" sz="1600" dirty="0"/>
              <a:t>, incluse le opportunità di mettere in pratica le conoscenze nell’ambito di concrete contesti lavorativi, e che prevedano esperienze di mobilità internazionale laddove </a:t>
            </a:r>
            <a:r>
              <a:rPr lang="it-IT" sz="1600" dirty="0" smtClean="0"/>
              <a:t>possibile</a:t>
            </a:r>
            <a:endParaRPr lang="it-IT" sz="1600" dirty="0"/>
          </a:p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33" y="714223"/>
            <a:ext cx="7947019" cy="6492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- </a:t>
            </a:r>
            <a:r>
              <a:rPr lang="it-IT" sz="28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VET </a:t>
            </a:r>
            <a:r>
              <a:rPr lang="it-IT" sz="2800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4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585" y="1628850"/>
            <a:ext cx="8102277" cy="4351338"/>
          </a:xfrm>
        </p:spPr>
        <p:txBody>
          <a:bodyPr>
            <a:normAutofit lnSpcReduction="10000"/>
          </a:bodyPr>
          <a:lstStyle/>
          <a:p>
            <a:pPr marL="266700" lvl="0" indent="-266700" algn="just">
              <a:buFont typeface="Arial" panose="020B0604020202020204" pitchFamily="34" charset="0"/>
              <a:buAutoNum type="arabicPeriod" startAt="3"/>
            </a:pPr>
            <a:r>
              <a:rPr lang="it-IT" sz="1600" b="1" dirty="0" smtClean="0"/>
              <a:t>Innalzamento della qualità dell’IFP</a:t>
            </a:r>
            <a:r>
              <a:rPr lang="it-IT" sz="1600" dirty="0" smtClean="0"/>
              <a:t> attraverso la definizione di meccanismi di feedback per il </a:t>
            </a:r>
            <a:r>
              <a:rPr lang="it-IT" sz="1600" u="sng" dirty="0" smtClean="0"/>
              <a:t>miglioramento dell’offerta di istruzione e formazione professionale</a:t>
            </a:r>
            <a:r>
              <a:rPr lang="it-IT" sz="1600" dirty="0" smtClean="0"/>
              <a:t>, anche attraverso l’istituzione o la sperimentazione di meccanismi per il monitoraggio dei percorsi di carriera dei diplomati come parte di sistemi di assicurazione della qualità, in linea con la </a:t>
            </a:r>
            <a:r>
              <a:rPr lang="it-IT" sz="1600" u="sng" dirty="0" smtClean="0"/>
              <a:t>Raccomandazione del Consiglio sul Monitoraggio dei percorsi di carriera dei diplomati</a:t>
            </a:r>
            <a:r>
              <a:rPr lang="it-IT" sz="1600" dirty="0" smtClean="0"/>
              <a:t> e la </a:t>
            </a:r>
            <a:r>
              <a:rPr lang="it-IT" sz="1600" u="sng" dirty="0" smtClean="0"/>
              <a:t>Raccomandazione del Consiglio sul Quadro Europeo di Riferimento per la garanzia della qualità dell'Istruzione e della Formazione Professionale (EQAVET)</a:t>
            </a:r>
            <a:endParaRPr lang="it-IT" sz="1600" u="sng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66700" lvl="0" indent="-266700" algn="just">
              <a:buFont typeface="Arial" panose="020B0604020202020204" pitchFamily="34" charset="0"/>
              <a:buAutoNum type="arabicPeriod" startAt="3"/>
            </a:pPr>
            <a:endParaRPr lang="it-IT" sz="1600" dirty="0" smtClean="0"/>
          </a:p>
          <a:p>
            <a:pPr marL="266700" lvl="0" indent="-266700" algn="just">
              <a:buFont typeface="Arial" panose="020B0604020202020204" pitchFamily="34" charset="0"/>
              <a:buAutoNum type="arabicPeriod" startAt="3"/>
            </a:pPr>
            <a:r>
              <a:rPr lang="it-IT" sz="1600" dirty="0" smtClean="0"/>
              <a:t>Promuovere </a:t>
            </a:r>
            <a:r>
              <a:rPr lang="it-IT" sz="1600" dirty="0"/>
              <a:t>l’</a:t>
            </a:r>
            <a:r>
              <a:rPr lang="it-IT" sz="1600" b="1" dirty="0"/>
              <a:t>accesso alla formazione </a:t>
            </a:r>
            <a:r>
              <a:rPr lang="it-IT" sz="1600" b="1" dirty="0" smtClean="0"/>
              <a:t>e </a:t>
            </a:r>
            <a:r>
              <a:rPr lang="it-IT" sz="1600" b="1" dirty="0"/>
              <a:t>alle qualificazioni per tutti</a:t>
            </a:r>
            <a:r>
              <a:rPr lang="it-IT" sz="1600" dirty="0"/>
              <a:t>, con particolare attenzione ai soggetti con basso livello di competenze, attraverso la </a:t>
            </a:r>
            <a:r>
              <a:rPr lang="it-IT" sz="1600" u="sng" dirty="0"/>
              <a:t>formazione continua</a:t>
            </a:r>
            <a:r>
              <a:rPr lang="it-IT" sz="1600" dirty="0"/>
              <a:t>, in particolare </a:t>
            </a:r>
            <a:r>
              <a:rPr lang="it-IT" sz="1600" u="sng" dirty="0"/>
              <a:t>innalzando la qualità, l’offerta e l’accessibilità dell’Istruzione e </a:t>
            </a:r>
            <a:r>
              <a:rPr lang="it-IT" sz="1600" u="sng" dirty="0" smtClean="0"/>
              <a:t>formazione </a:t>
            </a:r>
            <a:r>
              <a:rPr lang="it-IT" sz="1600" u="sng" dirty="0"/>
              <a:t>professionale continua</a:t>
            </a:r>
            <a:r>
              <a:rPr lang="it-IT" sz="1600" dirty="0"/>
              <a:t>, la </a:t>
            </a:r>
            <a:r>
              <a:rPr lang="it-IT" sz="1600" u="sng" dirty="0"/>
              <a:t>validazione dell’apprendimento non formale </a:t>
            </a:r>
            <a:r>
              <a:rPr lang="it-IT" sz="1600" u="sng" dirty="0" smtClean="0"/>
              <a:t>e </a:t>
            </a:r>
            <a:r>
              <a:rPr lang="it-IT" sz="1600" u="sng" dirty="0"/>
              <a:t>informale</a:t>
            </a:r>
            <a:r>
              <a:rPr lang="it-IT" sz="1600" dirty="0"/>
              <a:t>, </a:t>
            </a:r>
            <a:r>
              <a:rPr lang="it-IT" sz="1600" u="sng" dirty="0"/>
              <a:t>promuovendo l’apprendimento basato sul lavoro</a:t>
            </a:r>
            <a:r>
              <a:rPr lang="it-IT" sz="1600" dirty="0"/>
              <a:t>, mettendo a disposizione servizi di orientamento integrati efficienti e percorsi di apprendimento flessibili e permeabili; si include lo </a:t>
            </a:r>
            <a:r>
              <a:rPr lang="it-IT" sz="1600" u="sng" dirty="0"/>
              <a:t>sviluppo di partenariati tra micro, piccole e medie imprese </a:t>
            </a:r>
            <a:r>
              <a:rPr lang="it-IT" sz="1600" u="sng" dirty="0" smtClean="0"/>
              <a:t>e </a:t>
            </a:r>
            <a:r>
              <a:rPr lang="it-IT" sz="1600" u="sng" dirty="0"/>
              <a:t>organismi IFP finalizzati alla promozione di centri di competenza congiunti</a:t>
            </a:r>
            <a:r>
              <a:rPr lang="it-IT" sz="1600" dirty="0"/>
              <a:t>, </a:t>
            </a:r>
            <a:r>
              <a:rPr lang="it-IT" sz="1600" u="sng" dirty="0"/>
              <a:t>reti di apprendimento</a:t>
            </a:r>
            <a:r>
              <a:rPr lang="it-IT" sz="1600" dirty="0"/>
              <a:t>, supporto alla condivisione di risorse e che </a:t>
            </a:r>
            <a:r>
              <a:rPr lang="it-IT" sz="1600" u="sng" dirty="0"/>
              <a:t>forniscano formazione iniziale e/o continua al proprio </a:t>
            </a:r>
            <a:r>
              <a:rPr lang="it-IT" sz="1600" u="sng" dirty="0" smtClean="0"/>
              <a:t>staff</a:t>
            </a:r>
            <a:endParaRPr lang="it-IT" sz="1600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33" y="714223"/>
            <a:ext cx="7947019" cy="6492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- </a:t>
            </a:r>
            <a:r>
              <a:rPr lang="it-IT" sz="28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VET </a:t>
            </a:r>
            <a:r>
              <a:rPr lang="it-IT" sz="2800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it-IT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9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it-IT" sz="1600" dirty="0" smtClean="0"/>
              <a:t>Ulteriore </a:t>
            </a:r>
            <a:r>
              <a:rPr lang="it-IT" sz="1600" b="1" dirty="0" smtClean="0"/>
              <a:t>rafforzamento delle competenze chiave nell’istruzione e formazione professionale iniziale e continua </a:t>
            </a:r>
            <a:r>
              <a:rPr lang="it-IT" sz="1600" dirty="0" smtClean="0"/>
              <a:t>(in particolare </a:t>
            </a:r>
            <a:r>
              <a:rPr lang="it-IT" sz="1600" u="sng" dirty="0" smtClean="0"/>
              <a:t>competenze di alfabetizzazione</a:t>
            </a:r>
            <a:r>
              <a:rPr lang="it-IT" sz="1600" dirty="0" smtClean="0"/>
              <a:t>, di </a:t>
            </a:r>
            <a:r>
              <a:rPr lang="it-IT" sz="1600" u="sng" dirty="0" smtClean="0"/>
              <a:t>abilità di calcolo</a:t>
            </a:r>
            <a:r>
              <a:rPr lang="it-IT" sz="1600" dirty="0" smtClean="0"/>
              <a:t>, </a:t>
            </a:r>
            <a:r>
              <a:rPr lang="it-IT" sz="1600" u="sng" dirty="0" smtClean="0"/>
              <a:t>digitali</a:t>
            </a:r>
            <a:r>
              <a:rPr lang="it-IT" sz="1600" dirty="0" smtClean="0"/>
              <a:t> e </a:t>
            </a:r>
            <a:r>
              <a:rPr lang="it-IT" sz="1600" u="sng" dirty="0" smtClean="0"/>
              <a:t>linguistiche</a:t>
            </a:r>
            <a:r>
              <a:rPr lang="it-IT" sz="1600" dirty="0" smtClean="0"/>
              <a:t>) incluse metodologie comuni per l’introduzione di tali competenze nei piani formativi nonché per l’acquisizione, l’insegnamento e la valutazione dei risultati dell’apprendimento dei piani formativi stessi</a:t>
            </a:r>
          </a:p>
          <a:p>
            <a:pPr marL="342900" lvl="0" indent="-342900" algn="just">
              <a:buFont typeface="+mj-lt"/>
              <a:buAutoNum type="arabicPeriod" startAt="5"/>
            </a:pPr>
            <a:endParaRPr lang="it-IT" sz="1600" dirty="0" smtClean="0"/>
          </a:p>
          <a:p>
            <a:pPr marL="342900" lvl="0" indent="-342900" algn="just">
              <a:buFont typeface="+mj-lt"/>
              <a:buAutoNum type="arabicPeriod" startAt="5"/>
            </a:pPr>
            <a:r>
              <a:rPr lang="it-IT" sz="1600" dirty="0" smtClean="0"/>
              <a:t>Supporto all’</a:t>
            </a:r>
            <a:r>
              <a:rPr lang="it-IT" sz="1600" b="1" dirty="0" smtClean="0"/>
              <a:t>utilizzo di approcci innovativi e tecnologie digitali per l’insegnamento e l’apprendimento</a:t>
            </a:r>
            <a:r>
              <a:rPr lang="it-IT" sz="1600" dirty="0" smtClean="0"/>
              <a:t>, </a:t>
            </a:r>
            <a:r>
              <a:rPr lang="it-IT" sz="1600" u="sng" dirty="0" smtClean="0"/>
              <a:t>come indicato nel</a:t>
            </a:r>
            <a:r>
              <a:rPr lang="it-IT" sz="1600" dirty="0" smtClean="0"/>
              <a:t> </a:t>
            </a:r>
            <a:r>
              <a:rPr lang="it-IT" sz="1600" u="sng" dirty="0" smtClean="0"/>
              <a:t>Piano d’Azione per l’Istruzione Digitale</a:t>
            </a:r>
            <a:r>
              <a:rPr lang="it-IT" sz="1600" dirty="0" smtClean="0"/>
              <a:t>, incluso l’utilizzo efficace dello strumento di auto-riflessione SELFIE al fine di supportare un approccio multidisciplinare all’innovazione nonché l’utilizzo delle tecnologie digitali per supportare cambiamenti a livello pedagogico, amministrativo, tecnico ed organizzativo</a:t>
            </a:r>
            <a:endParaRPr lang="it-IT" sz="1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33" y="714223"/>
            <a:ext cx="7947019" cy="6492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</a:t>
            </a:r>
            <a:r>
              <a:rPr lang="it-IT" sz="2800" dirty="0"/>
              <a:t>- </a:t>
            </a:r>
            <a:r>
              <a:rPr lang="it-IT" sz="28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VET </a:t>
            </a:r>
            <a:r>
              <a:rPr lang="it-IT" sz="2800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it-IT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ccia a destra con strisce 5"/>
          <p:cNvSpPr/>
          <p:nvPr/>
        </p:nvSpPr>
        <p:spPr>
          <a:xfrm rot="1620784">
            <a:off x="249879" y="3400779"/>
            <a:ext cx="374650" cy="413951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3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26051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 startAt="7"/>
            </a:pPr>
            <a:r>
              <a:rPr lang="it-IT" sz="1600" dirty="0" smtClean="0"/>
              <a:t>Introduzione </a:t>
            </a:r>
            <a:r>
              <a:rPr lang="it-IT" sz="1600" dirty="0"/>
              <a:t>di </a:t>
            </a:r>
            <a:r>
              <a:rPr lang="it-IT" sz="1600" b="1" dirty="0"/>
              <a:t>approcci sistematici ed opportunità per lo sviluppo professionale iniziale e continuo di insegnanti IFP, formatori e </a:t>
            </a:r>
            <a:r>
              <a:rPr lang="it-IT" sz="1600" b="1" dirty="0" err="1"/>
              <a:t>mentor</a:t>
            </a:r>
            <a:r>
              <a:rPr lang="it-IT" sz="1600" dirty="0"/>
              <a:t>, sia in </a:t>
            </a:r>
            <a:r>
              <a:rPr lang="it-IT" sz="1600" u="sng" dirty="0"/>
              <a:t>ambito scolastico che nei contesti </a:t>
            </a:r>
            <a:r>
              <a:rPr lang="it-IT" sz="1600" u="sng" dirty="0" err="1"/>
              <a:t>work-based</a:t>
            </a:r>
            <a:r>
              <a:rPr lang="it-IT" sz="1600" dirty="0"/>
              <a:t> (incluso l’apprendistato), anche attraverso lo sviluppo di efficaci strumenti pedagogici digitali, aperti ed innovativi nonché di strumenti </a:t>
            </a:r>
            <a:r>
              <a:rPr lang="it-IT" sz="1600" dirty="0" smtClean="0"/>
              <a:t>pratici</a:t>
            </a:r>
          </a:p>
          <a:p>
            <a:pPr marL="342900" lvl="0" indent="-342900" algn="just">
              <a:buFont typeface="+mj-lt"/>
              <a:buAutoNum type="arabicPeriod" startAt="7"/>
            </a:pPr>
            <a:endParaRPr lang="it-IT" sz="1600" dirty="0" smtClean="0"/>
          </a:p>
          <a:p>
            <a:pPr marL="342900" lvl="0" indent="-342900" algn="just">
              <a:buFont typeface="+mj-lt"/>
              <a:buAutoNum type="arabicPeriod" startAt="7"/>
            </a:pPr>
            <a:r>
              <a:rPr lang="it-IT" sz="1600" u="sng" dirty="0" smtClean="0"/>
              <a:t>Sviluppo di partenariati</a:t>
            </a:r>
            <a:r>
              <a:rPr lang="it-IT" sz="1600" dirty="0" smtClean="0"/>
              <a:t> sostenibili </a:t>
            </a:r>
            <a:r>
              <a:rPr lang="it-IT" sz="1600" u="sng" dirty="0" smtClean="0"/>
              <a:t>per l’istituzione</a:t>
            </a:r>
            <a:r>
              <a:rPr lang="it-IT" sz="1600" dirty="0" smtClean="0"/>
              <a:t> e/o ulteriore </a:t>
            </a:r>
            <a:r>
              <a:rPr lang="it-IT" sz="1600" u="sng" dirty="0" smtClean="0"/>
              <a:t>sviluppo</a:t>
            </a:r>
            <a:r>
              <a:rPr lang="it-IT" sz="1600" dirty="0" smtClean="0"/>
              <a:t> </a:t>
            </a:r>
            <a:r>
              <a:rPr lang="it-IT" sz="1600" u="sng" dirty="0" smtClean="0"/>
              <a:t>dell’organizzazione di competizioni sulle abilità a livello nazionale, regionale e settoriale</a:t>
            </a:r>
            <a:r>
              <a:rPr lang="it-IT" sz="1600" dirty="0" smtClean="0"/>
              <a:t>, </a:t>
            </a:r>
            <a:r>
              <a:rPr lang="it-IT" sz="1600" u="sng" dirty="0" smtClean="0"/>
              <a:t>quale strumento per</a:t>
            </a:r>
            <a:r>
              <a:rPr lang="it-IT" sz="1600" dirty="0" smtClean="0"/>
              <a:t> l’</a:t>
            </a:r>
            <a:r>
              <a:rPr lang="it-IT" sz="1600" b="1" dirty="0" smtClean="0"/>
              <a:t>innalzamento dell’</a:t>
            </a:r>
            <a:r>
              <a:rPr lang="it-IT" sz="1600" b="1" dirty="0" err="1" smtClean="0"/>
              <a:t>attrattività</a:t>
            </a:r>
            <a:r>
              <a:rPr lang="it-IT" sz="1600" b="1" dirty="0" smtClean="0"/>
              <a:t> e l’eccellenza dell’IFP</a:t>
            </a:r>
            <a:r>
              <a:rPr lang="it-IT" sz="1600" dirty="0" smtClean="0"/>
              <a:t>. Tali partenariati potranno, inoltre, sviluppare e supportare la preparazione, formazione e partecipazione di discenti e docenti dell’IFP a competizioni sulle abilità a livello internazionale, nazionale, regionale e settoriale, operando in stretta cooperazione con le imprese, gli organismi dell’IFP, le camere di commercio e gli altri </a:t>
            </a:r>
            <a:r>
              <a:rPr lang="it-IT" sz="1600" i="1" dirty="0" err="1" smtClean="0"/>
              <a:t>stakeholder</a:t>
            </a:r>
            <a:r>
              <a:rPr lang="it-IT" sz="1600" dirty="0" smtClean="0"/>
              <a:t> rilevanti</a:t>
            </a:r>
          </a:p>
          <a:p>
            <a:pPr marL="0" indent="0" algn="just">
              <a:buNone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33" y="714223"/>
            <a:ext cx="7947019" cy="6492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strategici - </a:t>
            </a:r>
            <a:r>
              <a:rPr lang="it-IT" sz="2800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VET </a:t>
            </a:r>
            <a:r>
              <a:rPr lang="it-IT" sz="2800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it-IT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ccia a destra con strisce 5"/>
          <p:cNvSpPr/>
          <p:nvPr/>
        </p:nvSpPr>
        <p:spPr>
          <a:xfrm rot="1620784">
            <a:off x="284167" y="3188690"/>
            <a:ext cx="374650" cy="413951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162" y="803565"/>
            <a:ext cx="8014188" cy="8174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Partenariati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strategici</a:t>
            </a:r>
            <a:b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Priorità europee di rilevanza nazionale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19452044"/>
              </p:ext>
            </p:extLst>
          </p:nvPr>
        </p:nvGraphicFramePr>
        <p:xfrm>
          <a:off x="228599" y="1909326"/>
          <a:ext cx="8730205" cy="452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95288" y="909285"/>
            <a:ext cx="8424862" cy="480131"/>
          </a:xfr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di finanziamento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5275" y="1677988"/>
            <a:ext cx="4978400" cy="2139047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0">
                <a:schemeClr val="accent1">
                  <a:lumMod val="75000"/>
                </a:schemeClr>
              </a:gs>
              <a:gs pos="100000">
                <a:srgbClr val="FFC000"/>
              </a:gs>
              <a:gs pos="100000">
                <a:srgbClr val="A98E3E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altLang="en-US" sz="2000" b="1" dirty="0">
                <a:solidFill>
                  <a:srgbClr val="003374"/>
                </a:solidFill>
                <a:latin typeface="Cambria" panose="02040503050406030204" pitchFamily="18" charset="0"/>
              </a:rPr>
              <a:t>    Caratteristiche:</a:t>
            </a:r>
            <a:endParaRPr lang="en-GB" altLang="en-US" sz="20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it-IT" sz="2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it-IT" sz="2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en-US" sz="2000" dirty="0">
                <a:solidFill>
                  <a:srgbClr val="003374"/>
                </a:solidFill>
                <a:latin typeface="Cambria" panose="02040503050406030204" pitchFamily="18" charset="0"/>
              </a:rPr>
              <a:t>maggiore semplificazione amministrativa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en-US" sz="2000" dirty="0">
                <a:solidFill>
                  <a:srgbClr val="003374"/>
                </a:solidFill>
                <a:latin typeface="Cambria" panose="02040503050406030204" pitchFamily="18" charset="0"/>
              </a:rPr>
              <a:t>drastica riduzione dei costi reali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en-US" sz="2000" dirty="0">
                <a:solidFill>
                  <a:srgbClr val="003374"/>
                </a:solidFill>
                <a:latin typeface="Cambria" panose="02040503050406030204" pitchFamily="18" charset="0"/>
              </a:rPr>
              <a:t>utilizzo di costi unitari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en-US" sz="2000" dirty="0">
                <a:solidFill>
                  <a:srgbClr val="003374"/>
                </a:solidFill>
                <a:latin typeface="Cambria" panose="02040503050406030204" pitchFamily="18" charset="0"/>
              </a:rPr>
              <a:t>semplificazione nel calcolo delle sovvenzioni </a:t>
            </a:r>
            <a:endParaRPr lang="it-IT" sz="20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614363" indent="-171450" algn="just">
              <a:buFont typeface="Arial" panose="020B0604020202020204" pitchFamily="34" charset="0"/>
              <a:buChar char="•"/>
              <a:defRPr/>
            </a:pPr>
            <a:endParaRPr lang="it-IT" sz="9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29013" y="4413250"/>
            <a:ext cx="5372100" cy="1616075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100000">
                <a:schemeClr val="accent1">
                  <a:lumMod val="75000"/>
                </a:schemeClr>
              </a:gs>
              <a:gs pos="100000">
                <a:srgbClr val="FFC000"/>
              </a:gs>
              <a:gs pos="100000">
                <a:srgbClr val="A98E3E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altLang="en-US" sz="2000" b="1" dirty="0">
                <a:solidFill>
                  <a:srgbClr val="003374"/>
                </a:solidFill>
                <a:latin typeface="Cambria" panose="02040503050406030204" pitchFamily="18" charset="0"/>
              </a:rPr>
              <a:t>    Vantaggi:</a:t>
            </a:r>
            <a:endParaRPr lang="en-GB" altLang="en-US" sz="20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it-IT" sz="7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en-US" sz="2000" dirty="0">
                <a:solidFill>
                  <a:srgbClr val="003374"/>
                </a:solidFill>
                <a:latin typeface="Cambria" panose="02040503050406030204" pitchFamily="18" charset="0"/>
              </a:rPr>
              <a:t>minore margine di errore per beneficiari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en-US" sz="2000" dirty="0">
                <a:solidFill>
                  <a:srgbClr val="003374"/>
                </a:solidFill>
                <a:latin typeface="Cambria" panose="02040503050406030204" pitchFamily="18" charset="0"/>
              </a:rPr>
              <a:t>minore carico di lavoro nella rendicontazione dei progetti</a:t>
            </a:r>
            <a:endParaRPr lang="en-GB" altLang="en-US" sz="20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614363" indent="-171450" algn="just">
              <a:buFont typeface="Arial" panose="020B0604020202020204" pitchFamily="34" charset="0"/>
              <a:buChar char="•"/>
              <a:defRPr/>
            </a:pPr>
            <a:endParaRPr lang="it-IT" sz="9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07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953" y="914841"/>
            <a:ext cx="8232997" cy="480131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Regole del finanziamento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3400" y="1514475"/>
            <a:ext cx="80867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000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Un progetto può ottenere un finanziamento variabile, ottenuto moltiplicando € 12.500 per la durata del progetto (in mesi) fino ad un massimo di € 450.000 di contributo</a:t>
            </a:r>
          </a:p>
          <a:p>
            <a:pPr algn="just">
              <a:defRPr/>
            </a:pPr>
            <a:endParaRPr lang="it-IT" altLang="it-IT" dirty="0">
              <a:solidFill>
                <a:srgbClr val="003374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33400" y="2746375"/>
            <a:ext cx="6977063" cy="885825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  <a:p>
            <a:pPr>
              <a:defRPr/>
            </a:pPr>
            <a:r>
              <a:rPr lang="it-IT" sz="2300" dirty="0"/>
              <a:t>Progetti di 12 mesi: fino a un massimo € 150.000</a:t>
            </a:r>
          </a:p>
          <a:p>
            <a:pPr algn="ctr">
              <a:defRPr/>
            </a:pP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976313" y="3876675"/>
            <a:ext cx="7372350" cy="831850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  <a:p>
            <a:pPr>
              <a:defRPr/>
            </a:pPr>
            <a:r>
              <a:rPr lang="it-IT" sz="2300" dirty="0"/>
              <a:t>Progetti di 24 mesi: fino a un massimo € 300.000</a:t>
            </a:r>
          </a:p>
          <a:p>
            <a:pPr algn="ctr">
              <a:defRPr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1262063" y="5048250"/>
            <a:ext cx="7358062" cy="800100"/>
          </a:xfrm>
          <a:prstGeom prst="roundRect">
            <a:avLst/>
          </a:prstGeom>
          <a:gradFill>
            <a:gsLst>
              <a:gs pos="94000">
                <a:srgbClr val="90AEED"/>
              </a:gs>
              <a:gs pos="0">
                <a:srgbClr val="6666FF"/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  <a:p>
            <a:pPr>
              <a:defRPr/>
            </a:pPr>
            <a:r>
              <a:rPr lang="it-IT" sz="2300" dirty="0"/>
              <a:t>Progetti di 36 mesi: fino a un massimo € 450.000</a:t>
            </a:r>
          </a:p>
          <a:p>
            <a:pPr algn="ctr">
              <a:defRPr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7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19053"/>
            <a:ext cx="8424862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voci di costo del Piano finanziario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50471" y="1327550"/>
          <a:ext cx="881990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Gestione e attuazione del progetto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it-IT" sz="700" b="1" dirty="0" smtClean="0">
                        <a:effectLst/>
                      </a:endParaRPr>
                    </a:p>
                    <a:p>
                      <a:pPr algn="ctr"/>
                      <a:r>
                        <a:rPr lang="it-IT" b="1" dirty="0" smtClean="0">
                          <a:effectLst/>
                        </a:rPr>
                        <a:t>Obbligatorie</a:t>
                      </a:r>
                      <a:r>
                        <a:rPr lang="it-IT" b="1" baseline="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it-IT" sz="1400" b="1" i="1" u="none" baseline="0" dirty="0" smtClean="0">
                          <a:effectLst/>
                        </a:rPr>
                        <a:t>(Sviluppo e Scambio)</a:t>
                      </a:r>
                      <a:endParaRPr lang="it-IT" sz="1400" b="1" i="1" u="none" dirty="0">
                        <a:effectLst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Riunioni transnazionali di progetto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400" b="1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Costi eccezionali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b="1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it-IT" b="1" dirty="0" smtClean="0">
                        <a:effectLst/>
                      </a:endParaRPr>
                    </a:p>
                    <a:p>
                      <a:endParaRPr lang="it-IT" b="1" dirty="0" smtClean="0">
                        <a:effectLst/>
                      </a:endParaRPr>
                    </a:p>
                    <a:p>
                      <a:endParaRPr lang="it-IT" b="1" dirty="0" smtClean="0">
                        <a:effectLst/>
                      </a:endParaRPr>
                    </a:p>
                    <a:p>
                      <a:pPr algn="ctr"/>
                      <a:endParaRPr lang="it-IT" b="1" dirty="0" smtClean="0">
                        <a:effectLst/>
                      </a:endParaRPr>
                    </a:p>
                    <a:p>
                      <a:pPr algn="ctr"/>
                      <a:r>
                        <a:rPr lang="it-IT" b="1" dirty="0" smtClean="0">
                          <a:solidFill>
                            <a:srgbClr val="003374"/>
                          </a:solidFill>
                          <a:effectLst/>
                        </a:rPr>
                        <a:t>Opzionali</a:t>
                      </a:r>
                    </a:p>
                    <a:p>
                      <a:pPr algn="ctr"/>
                      <a:r>
                        <a:rPr lang="it-IT" sz="1400" b="1" i="1" dirty="0" smtClean="0">
                          <a:solidFill>
                            <a:srgbClr val="003374"/>
                          </a:solidFill>
                          <a:effectLst/>
                        </a:rPr>
                        <a:t>(Sviluppo e</a:t>
                      </a:r>
                      <a:r>
                        <a:rPr lang="it-IT" sz="1400" b="1" i="1" baseline="0" dirty="0" smtClean="0">
                          <a:solidFill>
                            <a:srgbClr val="003374"/>
                          </a:solidFill>
                          <a:effectLst/>
                        </a:rPr>
                        <a:t> Scambio)</a:t>
                      </a:r>
                      <a:endParaRPr lang="it-IT" sz="1400" b="1" i="1" dirty="0">
                        <a:solidFill>
                          <a:srgbClr val="003374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400" b="1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Supporto ai bisogni speciali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b="1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400" b="1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Attività di apprendimento,</a:t>
                      </a:r>
                      <a:r>
                        <a:rPr lang="es-ES" b="1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s-E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insegnamento e</a:t>
                      </a:r>
                      <a:r>
                        <a:rPr lang="es-ES" b="1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 formazione transnazionale: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b="1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lvl="0" indent="-180975" rtl="0">
                        <a:buFont typeface="Arial" pitchFamily="34" charset="0"/>
                        <a:buChar char="•"/>
                      </a:pPr>
                      <a:r>
                        <a:rPr lang="es-ES" sz="1500" i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Viaggio</a:t>
                      </a:r>
                      <a:endParaRPr lang="it-IT" sz="1500" i="1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180975" lvl="0" indent="-180975" rtl="0">
                        <a:buFont typeface="Arial" pitchFamily="34" charset="0"/>
                        <a:buChar char="•"/>
                      </a:pPr>
                      <a:r>
                        <a:rPr lang="es-ES" sz="1500" i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Supporto individuale</a:t>
                      </a:r>
                    </a:p>
                    <a:p>
                      <a:pPr marL="180975" lvl="0" indent="-180975" rtl="0">
                        <a:buFont typeface="Arial" pitchFamily="34" charset="0"/>
                        <a:buChar char="•"/>
                      </a:pPr>
                      <a:r>
                        <a:rPr lang="es-ES" sz="1500" i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Supporto linguistico</a:t>
                      </a:r>
                      <a:endParaRPr lang="it-IT" sz="1500" i="1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180975" lvl="0" indent="-180975" rtl="0">
                        <a:buFont typeface="Arial" pitchFamily="34" charset="0"/>
                        <a:buChar char="•"/>
                      </a:pPr>
                      <a:r>
                        <a:rPr lang="es-ES" sz="1500" i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Costi eccezionali</a:t>
                      </a:r>
                      <a:endParaRPr lang="it-IT" sz="1500" i="1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Prodotti intellettuali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it-IT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Obbligatorie </a:t>
                      </a:r>
                    </a:p>
                    <a:p>
                      <a:pPr algn="ctr"/>
                      <a:r>
                        <a:rPr lang="it-IT" sz="14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(Sviluppo)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Eventi moltiplicatori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1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/>
          <p:cNvGraphicFramePr>
            <a:graphicFrameLocks/>
          </p:cNvGraphicFramePr>
          <p:nvPr>
            <p:extLst/>
          </p:nvPr>
        </p:nvGraphicFramePr>
        <p:xfrm>
          <a:off x="250825" y="1387475"/>
          <a:ext cx="8713788" cy="4883703"/>
        </p:xfrm>
        <a:graphic>
          <a:graphicData uri="http://schemas.openxmlformats.org/drawingml/2006/table">
            <a:tbl>
              <a:tblPr/>
              <a:tblGrid>
                <a:gridCol w="29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1000" b="1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5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Costi eleggibili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Meccanismo di finanziamento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000" b="1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Ammontare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Regola di allocazione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080">
                <a:tc rowSpan="2">
                  <a:txBody>
                    <a:bodyPr/>
                    <a:lstStyle/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r>
                        <a:rPr lang="it-IT" sz="13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Gestione</a:t>
                      </a:r>
                      <a:r>
                        <a:rPr lang="it-IT" sz="1300" b="1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3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del progetto</a:t>
                      </a:r>
                      <a:r>
                        <a:rPr lang="it-IT" sz="1300" b="1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(ad es.</a:t>
                      </a:r>
                      <a:r>
                        <a:rPr lang="it-IT" sz="13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pianificazione, finanze,</a:t>
                      </a:r>
                      <a:r>
                        <a:rPr lang="it-IT" sz="13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coordinamento </a:t>
                      </a:r>
                      <a:r>
                        <a:rPr lang="it-IT" sz="13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e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comunicazione tra</a:t>
                      </a:r>
                      <a:r>
                        <a:rPr lang="it-IT" sz="13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partner di progetto, ecc.);</a:t>
                      </a:r>
                    </a:p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endParaRPr lang="it-IT" sz="600" b="1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r>
                        <a:rPr lang="it-IT" sz="13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Realizzazione di metodologie, strumenti, materiali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, ecc. per l’apprendimento/ insegnamento/ formazione di piccola scala; </a:t>
                      </a:r>
                    </a:p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endParaRPr lang="it-IT" sz="6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r>
                        <a:rPr lang="it-IT" sz="13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Cooperazione virtuale e attività di progetto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3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locali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it-IT" sz="13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ad es. lavoro su progetti in classe con studenti, attività di animazione socioeducativa, organizzazione e tutoraggio di attività di apprendimento/formazione incorporate, ecc.); </a:t>
                      </a:r>
                    </a:p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endParaRPr lang="it-IT" sz="600" b="1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r>
                        <a:rPr lang="it-IT" sz="13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Attività di informazione, promozione e diffusione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(ad es., opuscoli, volantini, informazioni sul web,</a:t>
                      </a:r>
                      <a:r>
                        <a:rPr lang="it-IT" sz="13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ecc.).</a:t>
                      </a:r>
                      <a:endParaRPr lang="it-IT" sz="13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 costi unitari</a:t>
                      </a: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Il contributo per il </a:t>
                      </a:r>
                      <a:r>
                        <a:rPr lang="it-IT" sz="1400" b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coordinatore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del progetto è pari a 500€ al mese</a:t>
                      </a: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Importo mensile massimo di 2.750€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Il budget è limitato all’equi-valente di 10 organismi 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L’allocazione delle risorse è in funzione della durata e del numero di organismi coinvolti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7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 costi unitari</a:t>
                      </a:r>
                      <a:endParaRPr lang="it-IT" sz="14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Il contributo per  gli altri organismi partecipanti alle attività è di 250€ al mese </a:t>
                      </a: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803716"/>
            <a:ext cx="8424862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e attuazione del progetto</a:t>
            </a:r>
          </a:p>
        </p:txBody>
      </p:sp>
      <p:sp>
        <p:nvSpPr>
          <p:cNvPr id="6" name="Ovale 5"/>
          <p:cNvSpPr/>
          <p:nvPr/>
        </p:nvSpPr>
        <p:spPr>
          <a:xfrm>
            <a:off x="3251200" y="4816475"/>
            <a:ext cx="1819275" cy="83661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251200" y="2692400"/>
            <a:ext cx="1819275" cy="8382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Connettore 2 2"/>
          <p:cNvCxnSpPr/>
          <p:nvPr/>
        </p:nvCxnSpPr>
        <p:spPr>
          <a:xfrm flipH="1">
            <a:off x="4429125" y="4373563"/>
            <a:ext cx="427038" cy="396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581525" y="2209800"/>
            <a:ext cx="427038" cy="396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7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/>
          <p:cNvGraphicFramePr>
            <a:graphicFrameLocks/>
          </p:cNvGraphicFramePr>
          <p:nvPr>
            <p:extLst/>
          </p:nvPr>
        </p:nvGraphicFramePr>
        <p:xfrm>
          <a:off x="250825" y="1700213"/>
          <a:ext cx="8569326" cy="4452937"/>
        </p:xfrm>
        <a:graphic>
          <a:graphicData uri="http://schemas.openxmlformats.org/drawingml/2006/table">
            <a:tbl>
              <a:tblPr/>
              <a:tblGrid>
                <a:gridCol w="2693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1000" b="1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5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Costi eleggibili</a:t>
                      </a: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Meccanismo di finanziamento</a:t>
                      </a: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000" b="1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Ammontare</a:t>
                      </a: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7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5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Regola di allocazione</a:t>
                      </a: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6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Partecipazione alle riunioni tra i partner di</a:t>
                      </a:r>
                      <a:r>
                        <a:rPr lang="it-IT" sz="1600" b="1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progetto </a:t>
                      </a: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tenuta da una delle </a:t>
                      </a:r>
                      <a:r>
                        <a:rPr lang="it-IT" sz="1600" b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organizzazioni partecipanti </a:t>
                      </a:r>
                      <a:r>
                        <a:rPr lang="it-IT" sz="16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ai fini dell’attuazione e del coordinamento</a:t>
                      </a:r>
                      <a:endParaRPr lang="it-IT" sz="1600" b="1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16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per i </a:t>
                      </a:r>
                      <a:r>
                        <a:rPr lang="it-IT" sz="1600" b="1" u="sng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di viaggio e soggiorno</a:t>
                      </a:r>
                    </a:p>
                    <a:p>
                      <a:pPr marL="0" lvl="0" indent="0" algn="l" eaLnBrk="1" hangingPunct="1">
                        <a:buClr>
                          <a:srgbClr val="CC0066"/>
                        </a:buClr>
                        <a:buFontTx/>
                        <a:buNone/>
                        <a:defRPr/>
                      </a:pPr>
                      <a:endParaRPr lang="it-IT" sz="13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 costi unitari</a:t>
                      </a:r>
                      <a:endParaRPr lang="it-IT" sz="14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 distanze comprese tra 100Km e 1999Km: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575€ per partecipante e per meeting </a:t>
                      </a: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L’</a:t>
                      </a:r>
                      <a:r>
                        <a:rPr lang="it-IT" sz="1400" dirty="0" err="1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applicant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dovrà dimostrare la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necessità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delle</a:t>
                      </a:r>
                      <a:r>
                        <a:rPr lang="it-IT" sz="14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riunioni 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sia in termini di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numero di eventi 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previsti,</a:t>
                      </a:r>
                      <a:r>
                        <a:rPr lang="it-IT" sz="14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sia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partecipanti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coinvolti.</a:t>
                      </a:r>
                    </a:p>
                    <a:p>
                      <a:pPr algn="l"/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 distanze di viaggio dovranno essere calcolate utilizzando il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calcolatore di distanza della Commissione europea</a:t>
                      </a: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43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200" b="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 distanze da 2000Km in poi il finanziamento è pari a 760€ per partecipante e per meeting</a:t>
                      </a: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4" marR="91454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57703"/>
            <a:ext cx="8424862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Riunioni transnazionali di progetto</a:t>
            </a:r>
          </a:p>
        </p:txBody>
      </p:sp>
      <p:sp>
        <p:nvSpPr>
          <p:cNvPr id="6" name="Ovale 5"/>
          <p:cNvSpPr/>
          <p:nvPr/>
        </p:nvSpPr>
        <p:spPr>
          <a:xfrm>
            <a:off x="2916238" y="3789363"/>
            <a:ext cx="1817687" cy="8382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216400" y="3306763"/>
            <a:ext cx="427038" cy="396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836613"/>
            <a:ext cx="7991475" cy="720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Finalità dei Partenariati strategici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9700" y="1454150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it-IT" sz="20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it-IT" sz="2000" dirty="0" smtClean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Organismi di istruzione, formazione e gioventù, imprese, autorità pubbliche, organizzazioni della società civile attive in differenti settori socio-economici cooperano a livello transnazionale per:</a:t>
            </a:r>
          </a:p>
          <a:p>
            <a:pPr marL="0" indent="0" algn="ctr">
              <a:buFontTx/>
              <a:buNone/>
              <a:defRPr/>
            </a:pPr>
            <a:endParaRPr lang="it-IT" sz="2000" kern="0" dirty="0" smtClean="0">
              <a:latin typeface="Cambria" panose="02040503050406030204" pitchFamily="18" charset="0"/>
            </a:endParaRPr>
          </a:p>
          <a:p>
            <a:pPr algn="just">
              <a:defRPr/>
            </a:pPr>
            <a:endParaRPr lang="it-IT" sz="1050" kern="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it-IT" sz="1050" kern="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it-IT" sz="2000" kern="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it-IT" sz="2000" kern="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it-IT" sz="2000" kern="0" dirty="0" smtClean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it-IT" sz="2000" kern="0" dirty="0" smtClean="0">
              <a:latin typeface="Cambria" panose="02040503050406030204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966788" y="2979738"/>
            <a:ext cx="7307262" cy="814387"/>
          </a:xfrm>
          <a:prstGeom prst="roundRect">
            <a:avLst/>
          </a:prstGeom>
          <a:gradFill flip="none" rotWithShape="1">
            <a:gsLst>
              <a:gs pos="4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b="1" dirty="0"/>
          </a:p>
          <a:p>
            <a:pPr>
              <a:defRPr/>
            </a:pPr>
            <a:endParaRPr lang="it-IT" sz="2000" dirty="0"/>
          </a:p>
          <a:p>
            <a:pPr algn="just">
              <a:defRPr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sviluppare, trasferire e/o attuare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pratiche innovative</a:t>
            </a:r>
          </a:p>
          <a:p>
            <a:pPr>
              <a:defRPr/>
            </a:pPr>
            <a:endParaRPr lang="it-IT" sz="2000" dirty="0"/>
          </a:p>
          <a:p>
            <a:pPr algn="ctr">
              <a:defRPr/>
            </a:pPr>
            <a:endParaRPr lang="it-IT" sz="20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738313" y="3898900"/>
            <a:ext cx="6535737" cy="866775"/>
          </a:xfrm>
          <a:prstGeom prst="roundRect">
            <a:avLst/>
          </a:prstGeom>
          <a:gradFill flip="none" rotWithShape="1">
            <a:gsLst>
              <a:gs pos="4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  <a:p>
            <a:pPr marL="0" indent="0">
              <a:buFontTx/>
              <a:buNone/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promuovere lo scambio di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esperienze a livello europeo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780522" y="5019706"/>
            <a:ext cx="5493528" cy="9096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b="1" dirty="0"/>
          </a:p>
          <a:p>
            <a:pPr algn="just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favorire sviluppo e 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modernizzazione di 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organismi e politiche </a:t>
            </a:r>
          </a:p>
          <a:p>
            <a:pPr>
              <a:defRPr/>
            </a:pP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0" name="Freccia circolare a destra 9"/>
          <p:cNvSpPr/>
          <p:nvPr/>
        </p:nvSpPr>
        <p:spPr>
          <a:xfrm>
            <a:off x="523875" y="2979738"/>
            <a:ext cx="352425" cy="492125"/>
          </a:xfrm>
          <a:prstGeom prst="curvedRight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circolare a destra 11"/>
          <p:cNvSpPr/>
          <p:nvPr/>
        </p:nvSpPr>
        <p:spPr>
          <a:xfrm>
            <a:off x="1228725" y="3951288"/>
            <a:ext cx="352425" cy="492125"/>
          </a:xfrm>
          <a:prstGeom prst="curvedRight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1840584" y="5242901"/>
            <a:ext cx="783860" cy="401638"/>
          </a:xfrm>
          <a:prstGeom prst="rightArrow">
            <a:avLst/>
          </a:prstGeom>
          <a:solidFill>
            <a:srgbClr val="005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4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/>
          <p:cNvGraphicFramePr>
            <a:graphicFrameLocks/>
          </p:cNvGraphicFramePr>
          <p:nvPr>
            <p:extLst/>
          </p:nvPr>
        </p:nvGraphicFramePr>
        <p:xfrm>
          <a:off x="250825" y="1552575"/>
          <a:ext cx="8713788" cy="4347266"/>
        </p:xfrm>
        <a:graphic>
          <a:graphicData uri="http://schemas.openxmlformats.org/drawingml/2006/table">
            <a:tbl>
              <a:tblPr/>
              <a:tblGrid>
                <a:gridCol w="187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600" b="1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5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Costi eleggibili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Meccanismo di finanziamento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600" b="1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Ammontare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7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Regola di allocazione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5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6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ai costi effettivi per il </a:t>
                      </a:r>
                      <a:r>
                        <a:rPr lang="it-IT" sz="1600" b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subappalto</a:t>
                      </a:r>
                      <a:r>
                        <a:rPr lang="it-IT" sz="16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o l'</a:t>
                      </a:r>
                      <a:r>
                        <a:rPr lang="it-IT" sz="1600" b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acquisto di beni e servizi</a:t>
                      </a:r>
                      <a:endParaRPr lang="it-IT" sz="16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it-IT" sz="16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6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di una </a:t>
                      </a:r>
                      <a:r>
                        <a:rPr lang="it-IT" sz="1600" b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garanzia finanziaria</a:t>
                      </a:r>
                      <a:r>
                        <a:rPr lang="it-IT" sz="16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se richiesta dall'Agenzia nazionale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80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reali</a:t>
                      </a:r>
                      <a:endParaRPr lang="it-IT" sz="18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comunitario pari al 75% del totale dei costi eleggibili fino a un massimo di 50.000 € per progetto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(esclusi i costi per la garanzia fideiussoria)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Il ricorso al subappalto viene riconosciuto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eleggibile </a:t>
                      </a:r>
                      <a:r>
                        <a:rPr lang="it-IT" sz="1400" b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soltanto per quei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servizi che non possono essere forniti direttamente dagli organismi partner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dell’iniziativa e per ragioni debitamente giustificate.</a:t>
                      </a:r>
                    </a:p>
                    <a:p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L’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acquisto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di attrezzature, invece,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non potrà riguardare le normali attrezzature d’ufficio o quelle normalmente utilizzate dagli organismi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che partecipano del progetto.</a:t>
                      </a: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877748"/>
            <a:ext cx="8424862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eccezionali</a:t>
            </a:r>
          </a:p>
        </p:txBody>
      </p:sp>
      <p:cxnSp>
        <p:nvCxnSpPr>
          <p:cNvPr id="3" name="Connettore 2 2"/>
          <p:cNvCxnSpPr/>
          <p:nvPr/>
        </p:nvCxnSpPr>
        <p:spPr>
          <a:xfrm flipH="1">
            <a:off x="3343275" y="3057525"/>
            <a:ext cx="334963" cy="495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312797" y="3605340"/>
            <a:ext cx="1362075" cy="82867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7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/>
          <p:cNvGraphicFramePr>
            <a:graphicFrameLocks/>
          </p:cNvGraphicFramePr>
          <p:nvPr>
            <p:extLst/>
          </p:nvPr>
        </p:nvGraphicFramePr>
        <p:xfrm>
          <a:off x="230188" y="1390650"/>
          <a:ext cx="8713788" cy="4991100"/>
        </p:xfrm>
        <a:graphic>
          <a:graphicData uri="http://schemas.openxmlformats.org/drawingml/2006/table">
            <a:tbl>
              <a:tblPr/>
              <a:tblGrid>
                <a:gridCol w="265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800" b="1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5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Costi eleggibili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Meccanismo di finanziamento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800" b="1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Ammontare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</a:rPr>
                        <a:t>Regola di allocazione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Spese aggiuntive direttamente connesse ai </a:t>
                      </a:r>
                      <a:r>
                        <a:rPr lang="it-IT" sz="1400" b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partecipanti con disabilità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9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Includono i costi direttamente connessi ai partecipanti con bisogni speciali e agli accompagnatori che prendono parte alle attività di mobilità. Possono essere compresi costi relativi ai viaggi e soggiorni </a:t>
                      </a:r>
                      <a:r>
                        <a:rPr lang="it-IT" sz="1400" u="sng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 giustificati</a:t>
                      </a: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e se non già richiesto un contributo nella categorie di budget </a:t>
                      </a:r>
                      <a:r>
                        <a:rPr lang="it-IT" sz="1400" i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Viaggio e Supporto individuale</a:t>
                      </a: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200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reali</a:t>
                      </a:r>
                      <a:endParaRPr lang="it-IT" sz="20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 ogni costo sostenuto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il contributo comunitario sarà pari al 100% del totale</a:t>
                      </a: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Si tratta di una voce di costo basata sul riconoscimento totale dei costi reali eleggibili (100%)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it-IT" sz="1400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La richiesta di tali costi dev’essere motivata nella</a:t>
                      </a:r>
                      <a:r>
                        <a:rPr lang="it-IT" sz="14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candidatura</a:t>
                      </a:r>
                      <a:endParaRPr lang="it-IT" sz="1400" dirty="0">
                        <a:solidFill>
                          <a:srgbClr val="003374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51" marR="91451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744978"/>
            <a:ext cx="8424862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 bisogni speciali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3949700" y="3336925"/>
            <a:ext cx="381000" cy="396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3032125" y="3836988"/>
            <a:ext cx="1362075" cy="82867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9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/>
          <p:cNvGraphicFramePr>
            <a:graphicFrameLocks/>
          </p:cNvGraphicFramePr>
          <p:nvPr>
            <p:extLst/>
          </p:nvPr>
        </p:nvGraphicFramePr>
        <p:xfrm>
          <a:off x="365125" y="1257300"/>
          <a:ext cx="8474075" cy="5065713"/>
        </p:xfrm>
        <a:graphic>
          <a:graphicData uri="http://schemas.openxmlformats.org/drawingml/2006/table">
            <a:tbl>
              <a:tblPr/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1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600" b="1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5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Costi eleggibili</a:t>
                      </a: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Meccanismo di finanziamento</a:t>
                      </a: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600" b="1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Ammontare</a:t>
                      </a: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7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</a:rPr>
                        <a:t>Regola di allocazione</a:t>
                      </a: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Spese relative a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realizzazione dei risultati tangibili/prodotti intellettuali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(ad es: </a:t>
                      </a: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materiali pedagogici e per l'animazione socioeducativa, risorse didattiche aperte (OER), strumenti informatici, analisi, studi, metodi di apprendimento tra pari-</a:t>
                      </a:r>
                      <a:r>
                        <a:rPr lang="it-IT" sz="1400" kern="1200" dirty="0" err="1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peer</a:t>
                      </a: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err="1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learningm</a:t>
                      </a:r>
                      <a:r>
                        <a:rPr lang="it-IT" sz="14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programmi, ecc.)</a:t>
                      </a: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 costi unitari</a:t>
                      </a:r>
                      <a:endParaRPr lang="it-IT" sz="14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 il calcolo dei costi del personale è necessario fare riferimento alle tabelle della </a:t>
                      </a:r>
                      <a:r>
                        <a:rPr lang="it-IT" sz="1300" i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Guida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che indicano, per Paese, l’ammontare giornaliero per le 4 figure professionali ammissibili: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Insegnanti/Formatori/</a:t>
                      </a:r>
                      <a:r>
                        <a:rPr lang="it-IT" sz="1300" dirty="0" err="1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-cercatori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Personale tecnico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Personale amministrativo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lang="it-IT" sz="7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L’ammontare da imputare dipende dal </a:t>
                      </a:r>
                      <a:r>
                        <a:rPr lang="it-IT" sz="1300" u="sng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profilo coinvolto </a:t>
                      </a:r>
                      <a:r>
                        <a:rPr lang="it-IT" sz="13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 </a:t>
                      </a:r>
                      <a:r>
                        <a:rPr lang="it-IT" sz="1300" u="sng" kern="120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dal Paese di appartenenza dell’organismo partner</a:t>
                      </a: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 costi del personale che riguardano i </a:t>
                      </a:r>
                      <a:r>
                        <a:rPr lang="it-IT" sz="1300" u="sng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manager e il personale amministrativo</a:t>
                      </a:r>
                      <a:r>
                        <a:rPr lang="it-IT" sz="13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dovrebbero essere già </a:t>
                      </a:r>
                      <a:r>
                        <a:rPr lang="it-IT" sz="1300" u="sng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coperti nell'ambito della categoria "gestione e attuazione del progetto"</a:t>
                      </a:r>
                      <a:r>
                        <a:rPr lang="it-IT" sz="13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 Per evitare potenziali </a:t>
                      </a:r>
                      <a:r>
                        <a:rPr lang="it-IT" sz="1300" u="sng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sovrapposizioni</a:t>
                      </a:r>
                      <a:r>
                        <a:rPr lang="it-IT" sz="13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i richiedenti dovranno </a:t>
                      </a:r>
                      <a:r>
                        <a:rPr lang="it-IT" sz="1300" u="sng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giustificare</a:t>
                      </a:r>
                      <a:r>
                        <a:rPr lang="it-IT" sz="13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il tipo e il volume dei costi del personale corrispondenti a ogni realizzazione intellettuale proposta.</a:t>
                      </a:r>
                    </a:p>
                    <a:p>
                      <a:endParaRPr lang="it-IT" sz="1300" kern="1200" baseline="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3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 prodotti intellettuali devono essere significativi in termini di qualità e quantità per qualificarsi per questo tipo di sovvenzione. </a:t>
                      </a:r>
                      <a:r>
                        <a:rPr lang="it-IT" sz="1300" b="1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Devono dimostrare il loro potenziale in termini di maggiore utilizzo, valorizzazione e impatto</a:t>
                      </a:r>
                      <a:endParaRPr lang="it-IT" sz="1300" b="1" kern="12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686241"/>
            <a:ext cx="8424862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Prodotti intellettuali</a:t>
            </a:r>
          </a:p>
        </p:txBody>
      </p:sp>
      <p:sp>
        <p:nvSpPr>
          <p:cNvPr id="4" name="Ovale 3"/>
          <p:cNvSpPr/>
          <p:nvPr/>
        </p:nvSpPr>
        <p:spPr>
          <a:xfrm>
            <a:off x="2118091" y="3714750"/>
            <a:ext cx="1451585" cy="8270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2179638" y="3227388"/>
            <a:ext cx="325437" cy="487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1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/>
          <p:cNvGraphicFramePr>
            <a:graphicFrameLocks/>
          </p:cNvGraphicFramePr>
          <p:nvPr>
            <p:extLst/>
          </p:nvPr>
        </p:nvGraphicFramePr>
        <p:xfrm>
          <a:off x="250825" y="1249363"/>
          <a:ext cx="8642350" cy="5087937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5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Costi eleggibili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Meccanismo di finanziamento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800" b="1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5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Ammontare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</a:rPr>
                        <a:t>Regola di allocazione</a:t>
                      </a:r>
                    </a:p>
                  </a:txBody>
                  <a:tcPr marL="91457" marR="91457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168">
                <a:tc rowSpan="2">
                  <a:txBody>
                    <a:bodyPr/>
                    <a:lstStyle/>
                    <a:p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ai costi connessi</a:t>
                      </a:r>
                      <a:r>
                        <a:rPr lang="it-IT" sz="14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all’organizzazione di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conferenze, seminari ed eventi nazionali e transnazionali finalizzati alla condivisione e diffusione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dei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prodotti intellettuali 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realizzati </a:t>
                      </a:r>
                      <a:r>
                        <a:rPr lang="it-IT" sz="1400" i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 il progetto</a:t>
                      </a:r>
                      <a:r>
                        <a:rPr lang="it-IT" sz="1400" i="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i="0" u="sng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esclusi costi di viaggio e soggiorno dei membri degli organismi partner  di progetto coinvolti  nell’evento</a:t>
                      </a:r>
                      <a:r>
                        <a:rPr lang="it-IT" sz="1400" i="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 costi unitari</a:t>
                      </a:r>
                      <a:endParaRPr lang="it-IT" sz="1400" b="0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rgbClr val="00337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0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 i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partecipanti locali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(soggetti appartenenti al Paese in cui si tiene l’evento)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100 € per partecipante</a:t>
                      </a:r>
                      <a:endParaRPr lang="it-IT" sz="14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Importo massimo di 30.000€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 progetto</a:t>
                      </a: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0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Il contributo per gli</a:t>
                      </a:r>
                      <a:r>
                        <a:rPr lang="it-IT" sz="14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eventi moltiplicatori 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sarà fornito solo agli eventi direttamente connessi alla</a:t>
                      </a:r>
                      <a:r>
                        <a:rPr lang="it-IT" sz="14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diffusione 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risultati/prodotti intellettuali del progetto.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0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Pertanto,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un progetto che non prevede risultati intellettuali non potrà ricevere un finanziamento per eventi moltiplicatori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1" kern="120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6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200" b="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0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 i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partecipanti transnazionali</a:t>
                      </a:r>
                      <a:r>
                        <a:rPr lang="it-IT" sz="14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(soggetti appartenenti a Paesi diversi da quello in cui si tiene l’evento) </a:t>
                      </a:r>
                      <a:r>
                        <a:rPr lang="it-IT" sz="14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200 € per partecipante</a:t>
                      </a: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7" marR="91457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b="0" kern="1200" baseline="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j-ea"/>
                        <a:cs typeface="+mj-cs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40216"/>
            <a:ext cx="8424862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Eventi moltiplicatori</a:t>
            </a:r>
          </a:p>
        </p:txBody>
      </p:sp>
      <p:sp>
        <p:nvSpPr>
          <p:cNvPr id="4" name="Ovale 3"/>
          <p:cNvSpPr/>
          <p:nvPr/>
        </p:nvSpPr>
        <p:spPr>
          <a:xfrm>
            <a:off x="2445457" y="3525838"/>
            <a:ext cx="1708150" cy="82867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498725" y="2971800"/>
            <a:ext cx="325438" cy="487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5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482466"/>
              </p:ext>
            </p:extLst>
          </p:nvPr>
        </p:nvGraphicFramePr>
        <p:xfrm>
          <a:off x="205374" y="1295563"/>
          <a:ext cx="8754093" cy="5641596"/>
        </p:xfrm>
        <a:graphic>
          <a:graphicData uri="http://schemas.openxmlformats.org/drawingml/2006/table">
            <a:tbl>
              <a:tblPr/>
              <a:tblGrid>
                <a:gridCol w="258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5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300" b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Costi eleggibili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3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Meccanismo di finanziamento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300" b="1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Ammontare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anose="02040503050406030204" pitchFamily="18" charset="0"/>
                        </a:rPr>
                        <a:t>Regola di allocazione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sng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VIAGGIO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Contributo ai </a:t>
                      </a:r>
                      <a:r>
                        <a:rPr lang="it-IT" sz="1200" b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di viaggio  dei partecipanti</a:t>
                      </a:r>
                      <a:r>
                        <a:rPr lang="it-IT" sz="12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inclusi</a:t>
                      </a:r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gli </a:t>
                      </a:r>
                      <a:r>
                        <a:rPr lang="it-IT" sz="1200" b="1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accompagnatori</a:t>
                      </a:r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dal luogo di origine al luogo  di svolgimento dell’attività e ritorno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Calcolo per fasce di distanza</a:t>
                      </a:r>
                      <a:r>
                        <a:rPr lang="it-IT" sz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e quota </a:t>
                      </a: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€ per partecipante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2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7" marR="91457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L’</a:t>
                      </a:r>
                      <a:r>
                        <a:rPr lang="it-IT" sz="1200" dirty="0" err="1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applicant</a:t>
                      </a: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dovrà </a:t>
                      </a:r>
                      <a:r>
                        <a:rPr lang="it-IT" sz="1200" u="sng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dimostrare</a:t>
                      </a:r>
                      <a:r>
                        <a:rPr lang="it-IT" sz="1200" u="sng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che le attività di m</a:t>
                      </a:r>
                      <a:r>
                        <a:rPr lang="it-IT" altLang="it-IT" sz="1200" u="sng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obilità sono necessarie al raggiungimento di obiettivi e risultati</a:t>
                      </a:r>
                      <a:r>
                        <a:rPr lang="it-IT" alt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del progetto</a:t>
                      </a:r>
                      <a:r>
                        <a:rPr lang="it-IT" altLang="it-IT" sz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(uso del </a:t>
                      </a:r>
                      <a:r>
                        <a:rPr lang="it-IT" sz="1200" u="sng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calcolatore di distanza</a:t>
                      </a:r>
                      <a:r>
                        <a:rPr lang="it-IT" sz="12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CE)</a:t>
                      </a:r>
                      <a:endParaRPr lang="it-IT" sz="1200" kern="1200" baseline="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6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sng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SUPPORTO INDIVIDUALE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Costo giornaliero</a:t>
                      </a:r>
                      <a:r>
                        <a:rPr lang="it-IT" sz="12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relativo al</a:t>
                      </a:r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soggiorno dei partecipant</a:t>
                      </a:r>
                      <a:r>
                        <a:rPr lang="it-IT" sz="1200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i, inclusi gli accompagnatori, durante le attività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 costi</a:t>
                      </a:r>
                      <a:r>
                        <a:rPr lang="it-IT" sz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devono essere calcolati in funzione della </a:t>
                      </a:r>
                      <a:r>
                        <a:rPr lang="it-IT" sz="1200" b="1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tipologia di mobilità</a:t>
                      </a:r>
                      <a:r>
                        <a:rPr lang="it-IT" sz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(breve o lungo termine) e alla </a:t>
                      </a:r>
                      <a:r>
                        <a:rPr lang="it-IT" sz="1200" b="1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durata</a:t>
                      </a:r>
                      <a:r>
                        <a:rPr lang="it-IT" sz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facendo riferimento alla tabella della Guida del Programma</a:t>
                      </a:r>
                      <a:endParaRPr lang="it-IT" sz="12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7" marR="91457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L’</a:t>
                      </a:r>
                      <a:r>
                        <a:rPr lang="it-IT" sz="1200" dirty="0" err="1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applicant</a:t>
                      </a: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dovrà </a:t>
                      </a:r>
                      <a:r>
                        <a:rPr lang="it-IT" sz="1200" u="sng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dimostrare</a:t>
                      </a:r>
                      <a:r>
                        <a:rPr lang="it-IT" sz="1200" u="sng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che le attività di m</a:t>
                      </a:r>
                      <a:r>
                        <a:rPr lang="it-IT" altLang="it-IT" sz="1200" u="sng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obilità sono necessarie al raggiungimento di obiettivi e risultati</a:t>
                      </a:r>
                      <a:r>
                        <a:rPr lang="it-IT" alt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 del progetto.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baseline="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sng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SUPPORTO LINGUISTICO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connessi al sostegno offerto ai partecipanti per </a:t>
                      </a:r>
                      <a:r>
                        <a:rPr lang="it-IT" sz="1200" b="1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migliorare la conoscenza della lingua di insegnamento o lavoro</a:t>
                      </a:r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baseline="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40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Solo per attività che durano da 2 a 12 mesi:</a:t>
                      </a:r>
                    </a:p>
                    <a:p>
                      <a:pPr algn="just"/>
                      <a:endParaRPr lang="it-IT" sz="1200" kern="1200" baseline="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 EUR per partecipante che necessita di sostegno linguistico</a:t>
                      </a:r>
                    </a:p>
                  </a:txBody>
                  <a:tcPr marL="91457" marR="91457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La richiesta di sostegno finanziario deve essere </a:t>
                      </a:r>
                      <a:r>
                        <a:rPr lang="it-IT" sz="1200" u="sng" kern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motivata nel modulo di candidatura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3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sng" kern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ECCEZIONALI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Sostegno finanziario per i v</a:t>
                      </a:r>
                      <a:r>
                        <a:rPr lang="it-IT" sz="12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iaggi </a:t>
                      </a:r>
                      <a:r>
                        <a:rPr lang="it-IT" sz="12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costosi</a:t>
                      </a: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dei </a:t>
                      </a: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partecipanti</a:t>
                      </a:r>
                      <a:endParaRPr lang="it-IT" sz="1200" b="0" baseline="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Costi reali</a:t>
                      </a: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200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Fino a un massimo dell’</a:t>
                      </a:r>
                      <a:r>
                        <a:rPr lang="it-IT" sz="1200" b="1" baseline="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80% dei costi eleggibili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it-IT" sz="12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7" marR="91457"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I richiedenti devono essere in grado di dimostrare che le norme di finanziamento standard </a:t>
                      </a:r>
                      <a:r>
                        <a:rPr lang="it-IT" sz="1200" b="1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non coprono almeno il 70% delle spese di viaggio </a:t>
                      </a: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dei partecipanti. Se accordati, i costi eccezionali per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rgbClr val="003374"/>
                          </a:solidFill>
                          <a:latin typeface="Cambria" panose="02040503050406030204" pitchFamily="18" charset="0"/>
                        </a:rPr>
                        <a:t>viaggi costosi sostituiranno la sovvenzione di viaggio standard</a:t>
                      </a:r>
                      <a:endParaRPr lang="it-IT" sz="1200" kern="1200" baseline="0" dirty="0" smtClean="0">
                        <a:solidFill>
                          <a:srgbClr val="003374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45" y="620536"/>
            <a:ext cx="8659091" cy="729430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eaLnBrk="0" hangingPunct="0"/>
            <a:r>
              <a:rPr lang="it-I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transnazionali di </a:t>
            </a:r>
            <a:r>
              <a:rPr lang="it-I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apprendimento, 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insegnamento </a:t>
            </a:r>
            <a:r>
              <a:rPr lang="it-I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</a:t>
            </a:r>
            <a:endParaRPr lang="it-IT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e 3"/>
          <p:cNvSpPr/>
          <p:nvPr/>
        </p:nvSpPr>
        <p:spPr>
          <a:xfrm>
            <a:off x="2808514" y="3254306"/>
            <a:ext cx="1268964" cy="92373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400" dirty="0" smtClean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it-IT" sz="4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3374"/>
                </a:solidFill>
                <a:latin typeface="Cambria" panose="02040503050406030204" pitchFamily="18" charset="0"/>
              </a:rPr>
              <a:t>Contributo a costi unitari</a:t>
            </a:r>
          </a:p>
          <a:p>
            <a:pPr algn="ctr">
              <a:defRPr/>
            </a:pPr>
            <a:endParaRPr lang="it-IT" sz="12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2808514" y="2785798"/>
            <a:ext cx="325437" cy="487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2854032" y="5951265"/>
            <a:ext cx="1167462" cy="46127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 dirty="0"/>
          </a:p>
        </p:txBody>
      </p:sp>
      <p:cxnSp>
        <p:nvCxnSpPr>
          <p:cNvPr id="15" name="Connettore 2 14"/>
          <p:cNvCxnSpPr>
            <a:endCxn id="13" idx="1"/>
          </p:cNvCxnSpPr>
          <p:nvPr/>
        </p:nvCxnSpPr>
        <p:spPr>
          <a:xfrm>
            <a:off x="2841172" y="5804868"/>
            <a:ext cx="183831" cy="2139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>
          <a:xfrm>
            <a:off x="392831" y="835759"/>
            <a:ext cx="7772400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Calcolatore di distanza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250825" y="1557338"/>
            <a:ext cx="8569325" cy="482441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it-IT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 algn="just">
              <a:buFontTx/>
              <a:buNone/>
              <a:defRPr/>
            </a:pPr>
            <a:r>
              <a:rPr lang="it-IT" sz="2000" kern="1200" dirty="0" smtClean="0">
                <a:latin typeface="Cambria" panose="02040503050406030204" pitchFamily="18" charset="0"/>
                <a:ea typeface="+mj-ea"/>
                <a:cs typeface="+mj-cs"/>
              </a:rPr>
              <a:t>Per </a:t>
            </a:r>
            <a:r>
              <a:rPr lang="it-IT" sz="2000" kern="1200" dirty="0">
                <a:latin typeface="Cambria" panose="02040503050406030204" pitchFamily="18" charset="0"/>
                <a:ea typeface="+mj-ea"/>
                <a:cs typeface="+mj-cs"/>
              </a:rPr>
              <a:t>inserire correttamente nella candidatura </a:t>
            </a:r>
            <a:r>
              <a:rPr lang="it-IT" sz="2000" kern="1200" dirty="0" smtClean="0">
                <a:latin typeface="Cambria" panose="02040503050406030204" pitchFamily="18" charset="0"/>
                <a:ea typeface="+mj-ea"/>
                <a:cs typeface="+mj-cs"/>
              </a:rPr>
              <a:t>i costi </a:t>
            </a:r>
            <a:r>
              <a:rPr lang="it-IT" sz="2000" kern="1200" dirty="0">
                <a:latin typeface="Cambria" panose="02040503050406030204" pitchFamily="18" charset="0"/>
                <a:ea typeface="+mj-ea"/>
                <a:cs typeface="+mj-cs"/>
              </a:rPr>
              <a:t>di viaggio delle </a:t>
            </a:r>
            <a:r>
              <a:rPr lang="it-IT" sz="2000" kern="1200" dirty="0" smtClean="0">
                <a:latin typeface="Cambria" panose="02040503050406030204" pitchFamily="18" charset="0"/>
                <a:ea typeface="+mj-ea"/>
                <a:cs typeface="+mj-cs"/>
              </a:rPr>
              <a:t>mobilità </a:t>
            </a:r>
            <a:r>
              <a:rPr lang="it-IT" sz="2000" kern="1200" dirty="0">
                <a:latin typeface="Cambria" panose="02040503050406030204" pitchFamily="18" charset="0"/>
                <a:ea typeface="+mj-ea"/>
                <a:cs typeface="+mj-cs"/>
              </a:rPr>
              <a:t>le distanze devono essere calcolate utilizzando il </a:t>
            </a:r>
            <a:r>
              <a:rPr lang="it-IT" sz="2000" b="1" kern="1200" dirty="0">
                <a:latin typeface="Cambria" panose="02040503050406030204" pitchFamily="18" charset="0"/>
                <a:ea typeface="+mj-ea"/>
                <a:cs typeface="+mj-cs"/>
              </a:rPr>
              <a:t>Calcolatore di distanza</a:t>
            </a:r>
            <a:r>
              <a:rPr lang="it-IT" sz="2000" kern="1200" dirty="0">
                <a:latin typeface="Cambria" panose="02040503050406030204" pitchFamily="18" charset="0"/>
                <a:ea typeface="+mj-ea"/>
                <a:cs typeface="+mj-cs"/>
              </a:rPr>
              <a:t>, </a:t>
            </a:r>
            <a:r>
              <a:rPr lang="it-IT" sz="2000" kern="1200" dirty="0" smtClean="0">
                <a:latin typeface="Cambria" panose="02040503050406030204" pitchFamily="18" charset="0"/>
                <a:ea typeface="+mj-ea"/>
                <a:cs typeface="+mj-cs"/>
              </a:rPr>
              <a:t>strumento </a:t>
            </a:r>
            <a:r>
              <a:rPr lang="it-IT" sz="2000" kern="1200" dirty="0">
                <a:latin typeface="Cambria" panose="02040503050406030204" pitchFamily="18" charset="0"/>
                <a:ea typeface="+mj-ea"/>
                <a:cs typeface="+mj-cs"/>
              </a:rPr>
              <a:t>online messo a disposizione dalla Commissione europea: sulla base della distanza in km </a:t>
            </a:r>
            <a:r>
              <a:rPr lang="it-IT" sz="2000" kern="1200" dirty="0" smtClean="0">
                <a:latin typeface="Cambria" panose="02040503050406030204" pitchFamily="18" charset="0"/>
                <a:ea typeface="+mj-ea"/>
                <a:cs typeface="+mj-cs"/>
              </a:rPr>
              <a:t>si seleziona </a:t>
            </a:r>
            <a:r>
              <a:rPr lang="it-IT" sz="2000" kern="1200" dirty="0">
                <a:latin typeface="Cambria" panose="02040503050406030204" pitchFamily="18" charset="0"/>
                <a:ea typeface="+mj-ea"/>
                <a:cs typeface="+mj-cs"/>
              </a:rPr>
              <a:t>la fascia di distanza e la corrispondente tariffa da inserire nel budget. </a:t>
            </a:r>
          </a:p>
          <a:p>
            <a:pPr marL="0" indent="0" algn="just">
              <a:buFontTx/>
              <a:buNone/>
              <a:defRPr/>
            </a:pPr>
            <a:endParaRPr lang="it-IT" sz="2000" dirty="0" smtClean="0"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it-IT" sz="2000" u="sng" kern="1200" dirty="0">
                <a:latin typeface="Cambria" panose="02040503050406030204" pitchFamily="18" charset="0"/>
                <a:ea typeface="+mj-ea"/>
                <a:cs typeface="+mj-cs"/>
              </a:rPr>
              <a:t>La distanza da prendere in considerazione è riferita alla tratta dal punto di origine al punto di destinazione</a:t>
            </a:r>
            <a:r>
              <a:rPr lang="it-IT" sz="2000" u="sng" dirty="0" smtClean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it-IT" sz="2000" dirty="0" smtClean="0">
                <a:latin typeface="Cambria" panose="02040503050406030204" pitchFamily="18" charset="0"/>
              </a:rPr>
              <a:t>(non inserire il ritorno)</a:t>
            </a:r>
          </a:p>
          <a:p>
            <a:pPr marL="0" indent="0" algn="ctr">
              <a:buFontTx/>
              <a:buNone/>
              <a:defRPr/>
            </a:pPr>
            <a:endParaRPr lang="it-IT" sz="1400" dirty="0" smtClean="0"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it-IT" sz="1900" u="sng" dirty="0" smtClean="0">
                <a:latin typeface="Cambria" panose="02040503050406030204" pitchFamily="18" charset="0"/>
              </a:rPr>
              <a:t>https</a:t>
            </a:r>
            <a:r>
              <a:rPr lang="it-IT" sz="1900" u="sng" dirty="0">
                <a:latin typeface="Cambria" panose="02040503050406030204" pitchFamily="18" charset="0"/>
              </a:rPr>
              <a:t>://ec.europa.eu/programmes/erasmus-plus/resources_en#tab-1-4</a:t>
            </a:r>
            <a:endParaRPr lang="it-IT" sz="1900" u="sng" dirty="0" smtClean="0"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it-IT" sz="2000" dirty="0" smtClean="0">
                <a:latin typeface="Cambria" panose="02040503050406030204" pitchFamily="18" charset="0"/>
              </a:rPr>
              <a:t/>
            </a:r>
            <a:br>
              <a:rPr lang="it-IT" sz="2000" dirty="0" smtClean="0">
                <a:latin typeface="Cambria" panose="02040503050406030204" pitchFamily="18" charset="0"/>
              </a:rPr>
            </a:br>
            <a:endParaRPr lang="it-IT" sz="2000" i="1" dirty="0" smtClean="0"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9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>
          <a:xfrm>
            <a:off x="685800" y="889027"/>
            <a:ext cx="7772400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OLS (Supporto linguistico on line)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295401" y="1961966"/>
            <a:ext cx="8567737" cy="319912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it-IT" sz="900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it-IT" sz="2200" dirty="0" smtClean="0">
                <a:solidFill>
                  <a:srgbClr val="333399"/>
                </a:solidFill>
                <a:latin typeface="Cambria" panose="02040503050406030204" pitchFamily="18" charset="0"/>
                <a:ea typeface="+mj-ea"/>
                <a:cs typeface="+mj-cs"/>
              </a:rPr>
              <a:t>Il </a:t>
            </a:r>
            <a:r>
              <a:rPr lang="it-IT" sz="2200" dirty="0">
                <a:solidFill>
                  <a:srgbClr val="333399"/>
                </a:solidFill>
                <a:latin typeface="Cambria" panose="02040503050406030204" pitchFamily="18" charset="0"/>
                <a:ea typeface="+mj-ea"/>
                <a:cs typeface="+mj-cs"/>
              </a:rPr>
              <a:t>servizio di Supporto linguistico on line, volto a migliorare la conoscenza della lingua di studio o di lavoro, è disponibile solo per </a:t>
            </a:r>
            <a:r>
              <a:rPr lang="it-IT" sz="2200" dirty="0" err="1">
                <a:solidFill>
                  <a:srgbClr val="333399"/>
                </a:solidFill>
                <a:latin typeface="Cambria" panose="02040503050406030204" pitchFamily="18" charset="0"/>
                <a:ea typeface="+mj-ea"/>
                <a:cs typeface="+mj-cs"/>
              </a:rPr>
              <a:t>learner</a:t>
            </a:r>
            <a:r>
              <a:rPr lang="it-IT" sz="2200" dirty="0">
                <a:solidFill>
                  <a:srgbClr val="333399"/>
                </a:solidFill>
                <a:latin typeface="Cambria" panose="02040503050406030204" pitchFamily="18" charset="0"/>
                <a:ea typeface="+mj-ea"/>
                <a:cs typeface="+mj-cs"/>
              </a:rPr>
              <a:t> impegnati in attività di mobilità a lungo termine (2-12 mesi</a:t>
            </a:r>
            <a:r>
              <a:rPr lang="it-IT" sz="2200" dirty="0" smtClean="0">
                <a:solidFill>
                  <a:srgbClr val="333399"/>
                </a:solidFill>
                <a:latin typeface="Cambria" panose="02040503050406030204" pitchFamily="18" charset="0"/>
                <a:ea typeface="+mj-ea"/>
                <a:cs typeface="+mj-cs"/>
              </a:rPr>
              <a:t>)</a:t>
            </a:r>
            <a:endParaRPr lang="it-IT" sz="2200" dirty="0">
              <a:solidFill>
                <a:srgbClr val="333399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it-IT" sz="2000" b="1" dirty="0" smtClean="0">
              <a:solidFill>
                <a:schemeClr val="accent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it-IT" sz="2200" dirty="0">
                <a:solidFill>
                  <a:srgbClr val="333399"/>
                </a:solidFill>
                <a:latin typeface="Cambria" panose="02040503050406030204" pitchFamily="18" charset="0"/>
                <a:ea typeface="+mj-ea"/>
                <a:cs typeface="+mj-cs"/>
              </a:rPr>
              <a:t>Poiché nell’ambito dei </a:t>
            </a:r>
            <a:r>
              <a:rPr lang="it-IT" sz="2200" dirty="0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Partenariati strategici VET</a:t>
            </a:r>
            <a:r>
              <a:rPr lang="it-IT" sz="2200" dirty="0" smtClean="0">
                <a:solidFill>
                  <a:schemeClr val="accent2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it-IT" sz="2200" dirty="0">
                <a:solidFill>
                  <a:srgbClr val="333399"/>
                </a:solidFill>
                <a:latin typeface="Cambria" panose="02040503050406030204" pitchFamily="18" charset="0"/>
                <a:ea typeface="+mj-ea"/>
                <a:cs typeface="+mj-cs"/>
              </a:rPr>
              <a:t>sono possibili attività di mobilità di lungo termine solo per lo staff degli organismi partecipanti,</a:t>
            </a:r>
            <a:r>
              <a:rPr lang="it-IT" sz="2200" dirty="0" smtClean="0">
                <a:solidFill>
                  <a:schemeClr val="accent2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it-IT" sz="2200" dirty="0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l’OLS non è finanziabile</a:t>
            </a:r>
          </a:p>
          <a:p>
            <a:pPr marL="0" indent="0" algn="just">
              <a:buFontTx/>
              <a:buNone/>
              <a:defRPr/>
            </a:pPr>
            <a:endParaRPr lang="it-IT" sz="2000" dirty="0" smtClean="0"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8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12780"/>
            <a:ext cx="8334375" cy="1255728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Modifiche in fase di gestione</a:t>
            </a:r>
            <a:b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55625" y="1844676"/>
            <a:ext cx="8069629" cy="4204432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  <a:tabLst>
                <a:tab pos="274638" algn="l"/>
              </a:tabLst>
              <a:defRPr/>
            </a:pPr>
            <a:endParaRPr lang="es-ES" b="1" dirty="0" smtClean="0">
              <a:latin typeface="Cambria" panose="02040503050406030204" pitchFamily="18" charset="0"/>
            </a:endParaRPr>
          </a:p>
          <a:p>
            <a:pPr marL="0" indent="0" algn="ctr" eaLnBrk="1" hangingPunct="1">
              <a:buFontTx/>
              <a:buNone/>
              <a:tabLst>
                <a:tab pos="274638" algn="l"/>
              </a:tabLst>
              <a:defRPr/>
            </a:pPr>
            <a:endParaRPr lang="es-ES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FontTx/>
              <a:buNone/>
              <a:tabLst>
                <a:tab pos="274638" algn="l"/>
              </a:tabLst>
              <a:defRPr/>
            </a:pPr>
            <a:endParaRPr lang="es-ES" b="1" dirty="0" smtClean="0">
              <a:latin typeface="Cambria" panose="02040503050406030204" pitchFamily="18" charset="0"/>
            </a:endParaRPr>
          </a:p>
          <a:p>
            <a:pPr marL="0" indent="0" algn="ctr" eaLnBrk="1" hangingPunct="1">
              <a:buFontTx/>
              <a:buNone/>
              <a:tabLst>
                <a:tab pos="274638" algn="l"/>
              </a:tabLst>
              <a:defRPr/>
            </a:pPr>
            <a:r>
              <a:rPr lang="es-ES" b="1" dirty="0" smtClean="0">
                <a:latin typeface="Cambria" panose="02040503050406030204" pitchFamily="18" charset="0"/>
              </a:rPr>
              <a:t>In fase di gestione non </a:t>
            </a:r>
            <a:r>
              <a:rPr lang="es-ES" b="1" dirty="0">
                <a:latin typeface="Cambria" panose="02040503050406030204" pitchFamily="18" charset="0"/>
              </a:rPr>
              <a:t>possono essere </a:t>
            </a:r>
            <a:r>
              <a:rPr lang="es-ES" b="1" dirty="0" smtClean="0">
                <a:latin typeface="Cambria" panose="02040503050406030204" pitchFamily="18" charset="0"/>
              </a:rPr>
              <a:t>ammesse variazioni che:</a:t>
            </a:r>
          </a:p>
          <a:p>
            <a:pPr marL="809625" indent="-273050" algn="ctr" eaLnBrk="1" hangingPunct="1">
              <a:spcBef>
                <a:spcPts val="300"/>
              </a:spcBef>
              <a:spcAft>
                <a:spcPts val="300"/>
              </a:spcAft>
              <a:defRPr/>
            </a:pPr>
            <a:endParaRPr lang="es-ES" b="1" dirty="0" smtClean="0">
              <a:latin typeface="Cambria" panose="02040503050406030204" pitchFamily="18" charset="0"/>
            </a:endParaRPr>
          </a:p>
          <a:p>
            <a:pPr marL="714375" indent="-447675">
              <a:buFont typeface="Wingdings" pitchFamily="2" charset="2"/>
              <a:buChar char="ð"/>
            </a:pPr>
            <a:r>
              <a:rPr lang="es-ES" b="1" dirty="0" smtClean="0">
                <a:latin typeface="Cambria" panose="02040503050406030204" pitchFamily="18" charset="0"/>
              </a:rPr>
              <a:t>propongano </a:t>
            </a:r>
            <a:r>
              <a:rPr lang="es-ES" b="1" dirty="0">
                <a:latin typeface="Cambria" panose="02040503050406030204" pitchFamily="18" charset="0"/>
              </a:rPr>
              <a:t>modifiche sostanziali della </a:t>
            </a:r>
            <a:r>
              <a:rPr lang="es-ES" b="1" dirty="0" smtClean="0">
                <a:latin typeface="Cambria" panose="02040503050406030204" pitchFamily="18" charset="0"/>
              </a:rPr>
              <a:t>Convenzione</a:t>
            </a:r>
          </a:p>
          <a:p>
            <a:pPr marL="536575" indent="-536575">
              <a:buFont typeface="Wingdings" pitchFamily="2" charset="2"/>
              <a:buChar char="ð"/>
            </a:pPr>
            <a:endParaRPr lang="it-IT" altLang="it-IT" sz="800" dirty="0">
              <a:latin typeface="Cambria" panose="02040503050406030204" pitchFamily="18" charset="0"/>
            </a:endParaRPr>
          </a:p>
          <a:p>
            <a:pPr marL="714375" indent="-447675">
              <a:buFont typeface="Wingdings" pitchFamily="2" charset="2"/>
              <a:buChar char="ð"/>
            </a:pPr>
            <a:r>
              <a:rPr lang="es-ES" b="1" dirty="0">
                <a:latin typeface="Cambria" panose="02040503050406030204" pitchFamily="18" charset="0"/>
              </a:rPr>
              <a:t>mettano in discussione la decisione di aggiudicazione della </a:t>
            </a:r>
            <a:r>
              <a:rPr lang="es-ES" b="1" dirty="0" smtClean="0">
                <a:latin typeface="Cambria" panose="02040503050406030204" pitchFamily="18" charset="0"/>
              </a:rPr>
              <a:t>sovvenzione</a:t>
            </a:r>
            <a:endParaRPr lang="it-IT" altLang="it-IT" dirty="0">
              <a:latin typeface="Cambria" panose="02040503050406030204" pitchFamily="18" charset="0"/>
            </a:endParaRPr>
          </a:p>
          <a:p>
            <a:pPr marL="536575" indent="-536575">
              <a:buFont typeface="Wingdings" pitchFamily="2" charset="2"/>
              <a:buChar char="ð"/>
            </a:pPr>
            <a:endParaRPr lang="es-ES" sz="800" b="1" dirty="0" smtClean="0">
              <a:latin typeface="Cambria" panose="02040503050406030204" pitchFamily="18" charset="0"/>
            </a:endParaRPr>
          </a:p>
          <a:p>
            <a:pPr marL="714375" indent="-447675">
              <a:buFont typeface="Wingdings" pitchFamily="2" charset="2"/>
              <a:buChar char="ð"/>
            </a:pPr>
            <a:r>
              <a:rPr lang="es-ES" b="1" dirty="0" smtClean="0">
                <a:latin typeface="Cambria" panose="02040503050406030204" pitchFamily="18" charset="0"/>
              </a:rPr>
              <a:t>violino </a:t>
            </a:r>
            <a:r>
              <a:rPr lang="es-ES" b="1" dirty="0">
                <a:latin typeface="Cambria" panose="02040503050406030204" pitchFamily="18" charset="0"/>
              </a:rPr>
              <a:t>il principio di parità di trattamento tra i candidati</a:t>
            </a:r>
          </a:p>
          <a:p>
            <a:pPr marL="0" indent="0" algn="just">
              <a:buNone/>
            </a:pPr>
            <a:endParaRPr lang="es-ES" altLang="it-IT" b="1" dirty="0">
              <a:latin typeface="Cambria" panose="02040503050406030204" pitchFamily="18" charset="0"/>
            </a:endParaRPr>
          </a:p>
        </p:txBody>
      </p:sp>
      <p:pic>
        <p:nvPicPr>
          <p:cNvPr id="37892" name="Picture 2" descr="C:\Users\butteroni.LEONARDO\AppData\Local\Microsoft\Windows\Temporary Internet Files\Content.IE5\1X0AA7WA\MCj0434750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31" y="1733672"/>
            <a:ext cx="9826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3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8"/>
          <p:cNvSpPr>
            <a:spLocks noChangeArrowheads="1"/>
          </p:cNvSpPr>
          <p:nvPr/>
        </p:nvSpPr>
        <p:spPr bwMode="auto">
          <a:xfrm>
            <a:off x="250825" y="1844675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it-IT" altLang="it-IT" sz="2000" i="1">
              <a:solidFill>
                <a:srgbClr val="0D2771"/>
              </a:solidFill>
            </a:endParaRPr>
          </a:p>
        </p:txBody>
      </p:sp>
      <p:sp>
        <p:nvSpPr>
          <p:cNvPr id="66564" name="Text Box 9"/>
          <p:cNvSpPr txBox="1">
            <a:spLocks noChangeArrowheads="1"/>
          </p:cNvSpPr>
          <p:nvPr/>
        </p:nvSpPr>
        <p:spPr bwMode="auto">
          <a:xfrm>
            <a:off x="269875" y="2708275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it-IT" altLang="it-IT" sz="2000">
              <a:latin typeface="Verdana" pitchFamily="34" charset="0"/>
            </a:endParaRPr>
          </a:p>
          <a:p>
            <a:pPr algn="just" eaLnBrk="1" hangingPunct="1"/>
            <a:endParaRPr lang="it-IT" altLang="it-IT" sz="2000" b="1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554" y="2730500"/>
            <a:ext cx="6860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Criteri di valutazione </a:t>
            </a:r>
            <a:endParaRPr lang="it-IT" sz="4000" b="1" dirty="0">
              <a:solidFill>
                <a:srgbClr val="38A7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23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76225" y="1035050"/>
            <a:ext cx="81359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eaLnBrk="1" hangingPunct="1">
              <a:spcBef>
                <a:spcPts val="600"/>
              </a:spcBef>
              <a:buFont typeface="Wingdings" pitchFamily="2" charset="2"/>
              <a:buChar char="ð"/>
              <a:defRPr/>
            </a:pPr>
            <a:endParaRPr lang="it-IT" altLang="it-IT" sz="1800" i="1" u="sng" dirty="0">
              <a:latin typeface="+mn-lt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55613" y="1519238"/>
            <a:ext cx="8353425" cy="4683125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51000">
                <a:schemeClr val="accent2">
                  <a:lumMod val="20000"/>
                  <a:lumOff val="80000"/>
                </a:schemeClr>
              </a:gs>
              <a:gs pos="2000">
                <a:schemeClr val="accent5">
                  <a:lumMod val="60000"/>
                  <a:lumOff val="40000"/>
                </a:schemeClr>
              </a:gs>
              <a:gs pos="100000">
                <a:srgbClr val="29B1A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sellaDiTesto 7"/>
          <p:cNvSpPr txBox="1"/>
          <p:nvPr/>
        </p:nvSpPr>
        <p:spPr>
          <a:xfrm>
            <a:off x="711200" y="1384136"/>
            <a:ext cx="8220075" cy="461664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 eaLnBrk="1" hangingPunct="1">
              <a:spcBef>
                <a:spcPts val="600"/>
              </a:spcBef>
              <a:defRPr/>
            </a:pPr>
            <a:endParaRPr lang="it-IT" sz="10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3374"/>
                </a:solidFill>
                <a:latin typeface="Cambria" panose="02040503050406030204" pitchFamily="18" charset="0"/>
              </a:rPr>
              <a:t>Rilevanza del progetto</a:t>
            </a:r>
          </a:p>
          <a:p>
            <a:pPr marL="893763" indent="-893763">
              <a:defRPr/>
            </a:pPr>
            <a:r>
              <a:rPr lang="it-IT" sz="160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                 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max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30 punti -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min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15</a:t>
            </a:r>
          </a:p>
          <a:p>
            <a:pPr>
              <a:defRPr/>
            </a:pPr>
            <a:endParaRPr lang="it-IT" sz="18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003374"/>
                </a:solidFill>
                <a:latin typeface="Cambria" panose="02040503050406030204" pitchFamily="18" charset="0"/>
              </a:rPr>
              <a:t>Qualità della progettazione e dell’attuazione del progetto </a:t>
            </a:r>
          </a:p>
          <a:p>
            <a:pPr>
              <a:defRPr/>
            </a:pPr>
            <a:r>
              <a:rPr lang="it-IT" sz="1600" b="1" dirty="0">
                <a:solidFill>
                  <a:srgbClr val="003374"/>
                </a:solidFill>
                <a:latin typeface="Cambria" panose="02040503050406030204" pitchFamily="18" charset="0"/>
              </a:rPr>
              <a:t>                       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max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20 punti -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min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10 </a:t>
            </a:r>
          </a:p>
          <a:p>
            <a:pPr>
              <a:defRPr/>
            </a:pPr>
            <a:endParaRPr lang="it-IT" sz="18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003374"/>
                </a:solidFill>
                <a:latin typeface="Cambria" panose="02040503050406030204" pitchFamily="18" charset="0"/>
              </a:rPr>
              <a:t>Qualità del gruppo di progetto e degli accordi di cooperazione</a:t>
            </a:r>
          </a:p>
          <a:p>
            <a:pPr>
              <a:defRPr/>
            </a:pP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                       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max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20 punti -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min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10</a:t>
            </a:r>
          </a:p>
          <a:p>
            <a:pPr>
              <a:defRPr/>
            </a:pPr>
            <a:endParaRPr lang="it-IT" sz="18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003374"/>
                </a:solidFill>
                <a:latin typeface="Cambria" panose="02040503050406030204" pitchFamily="18" charset="0"/>
              </a:rPr>
              <a:t>Impatto e disseminazione</a:t>
            </a:r>
          </a:p>
          <a:p>
            <a:pPr>
              <a:defRPr/>
            </a:pPr>
            <a:r>
              <a:rPr lang="it-IT" sz="1600" dirty="0">
                <a:solidFill>
                  <a:srgbClr val="003374"/>
                </a:solidFill>
                <a:latin typeface="Cambria" panose="02040503050406030204" pitchFamily="18" charset="0"/>
              </a:rPr>
              <a:t>                      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max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30 punti - </a:t>
            </a:r>
            <a:r>
              <a:rPr lang="it-IT" dirty="0" err="1">
                <a:solidFill>
                  <a:srgbClr val="003374"/>
                </a:solidFill>
                <a:latin typeface="Cambria" panose="02040503050406030204" pitchFamily="18" charset="0"/>
              </a:rPr>
              <a:t>min</a:t>
            </a:r>
            <a:r>
              <a:rPr lang="it-IT" dirty="0">
                <a:solidFill>
                  <a:srgbClr val="003374"/>
                </a:solidFill>
                <a:latin typeface="Cambria" panose="02040503050406030204" pitchFamily="18" charset="0"/>
              </a:rPr>
              <a:t> 15</a:t>
            </a:r>
          </a:p>
          <a:p>
            <a:pPr>
              <a:defRPr/>
            </a:pPr>
            <a:endParaRPr lang="it-IT" sz="1100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defRPr/>
            </a:pPr>
            <a:endParaRPr lang="it-IT" sz="11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algn="just" eaLnBrk="1" fontAlgn="auto" hangingPunct="1">
              <a:defRPr/>
            </a:pPr>
            <a:r>
              <a:rPr lang="it-IT" sz="1700" dirty="0">
                <a:solidFill>
                  <a:srgbClr val="003374"/>
                </a:solidFill>
                <a:latin typeface="Cambria" panose="02040503050406030204" pitchFamily="18" charset="0"/>
              </a:rPr>
              <a:t>N.B</a:t>
            </a:r>
            <a:r>
              <a:rPr lang="it-IT" sz="1700" b="1" i="1" dirty="0">
                <a:solidFill>
                  <a:srgbClr val="003374"/>
                </a:solidFill>
                <a:latin typeface="Cambria" panose="02040503050406030204" pitchFamily="18" charset="0"/>
              </a:rPr>
              <a:t>. </a:t>
            </a:r>
            <a:r>
              <a:rPr lang="it-IT" sz="1700" dirty="0">
                <a:solidFill>
                  <a:srgbClr val="003374"/>
                </a:solidFill>
                <a:latin typeface="Cambria" panose="02040503050406030204" pitchFamily="18" charset="0"/>
              </a:rPr>
              <a:t>La candidatura dovrà ottenere un </a:t>
            </a:r>
            <a:r>
              <a:rPr lang="it-IT" sz="1700" u="sng" dirty="0">
                <a:solidFill>
                  <a:srgbClr val="003374"/>
                </a:solidFill>
                <a:latin typeface="Cambria" panose="02040503050406030204" pitchFamily="18" charset="0"/>
              </a:rPr>
              <a:t>punteggio complessivo minimo di </a:t>
            </a:r>
          </a:p>
          <a:p>
            <a:pPr marL="447675" indent="-447675" eaLnBrk="1" fontAlgn="auto" hangingPunct="1">
              <a:defRPr/>
            </a:pPr>
            <a:r>
              <a:rPr lang="it-IT" sz="1700" dirty="0">
                <a:solidFill>
                  <a:srgbClr val="003374"/>
                </a:solidFill>
                <a:latin typeface="Cambria" panose="02040503050406030204" pitchFamily="18" charset="0"/>
              </a:rPr>
              <a:t>       </a:t>
            </a:r>
            <a:r>
              <a:rPr lang="it-IT" sz="1700" u="sng" dirty="0">
                <a:solidFill>
                  <a:srgbClr val="003374"/>
                </a:solidFill>
                <a:latin typeface="Cambria" panose="02040503050406030204" pitchFamily="18" charset="0"/>
              </a:rPr>
              <a:t>60 punti </a:t>
            </a:r>
            <a:r>
              <a:rPr lang="it-IT" sz="1700" dirty="0">
                <a:solidFill>
                  <a:srgbClr val="003374"/>
                </a:solidFill>
                <a:latin typeface="Cambria" panose="02040503050406030204" pitchFamily="18" charset="0"/>
              </a:rPr>
              <a:t>e per ogni dimensione di valutazione aver totalizzato almeno </a:t>
            </a:r>
          </a:p>
          <a:p>
            <a:pPr marL="447675" indent="-447675" eaLnBrk="1" fontAlgn="auto" hangingPunct="1">
              <a:defRPr/>
            </a:pPr>
            <a:r>
              <a:rPr lang="it-IT" sz="1700" dirty="0">
                <a:solidFill>
                  <a:srgbClr val="003374"/>
                </a:solidFill>
                <a:latin typeface="Cambria" panose="02040503050406030204" pitchFamily="18" charset="0"/>
              </a:rPr>
              <a:t>       la metà del punteggio </a:t>
            </a:r>
            <a:r>
              <a:rPr lang="it-IT" sz="17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previsto</a:t>
            </a:r>
            <a:endParaRPr lang="it-IT" sz="1700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879916"/>
            <a:ext cx="7772400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Aree di rilevanza nella progettazione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69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547189"/>
            <a:ext cx="79930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latin typeface="Cambria" panose="02040503050406030204" pitchFamily="18" charset="0"/>
              </a:rPr>
              <a:t>Impatto delle iniziative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1364" y="1152754"/>
            <a:ext cx="880782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1" hangingPunct="1">
              <a:spcAft>
                <a:spcPts val="600"/>
              </a:spcAft>
              <a:buFont typeface="Wingdings" pitchFamily="2" charset="2"/>
              <a:buChar char="ð"/>
              <a:defRPr/>
            </a:pPr>
            <a:r>
              <a:rPr lang="it-IT" sz="16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I</a:t>
            </a:r>
            <a:r>
              <a:rPr lang="it-IT" sz="16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ndividui </a:t>
            </a:r>
            <a:r>
              <a:rPr lang="it-IT" sz="16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coinvolti direttamente o indirettamente nelle attività implementate</a:t>
            </a:r>
            <a:r>
              <a:rPr lang="it-IT" sz="1700" b="1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migliori competenze di base, in particolare imprenditorialità, competenze linguistiche e digitali, e trasversali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endParaRPr lang="it-IT" altLang="it-IT" sz="2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73050" indent="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migliori competenze legate a specifici profili professionali</a:t>
            </a:r>
          </a:p>
          <a:p>
            <a:pPr marL="273050" indent="174625" algn="just" eaLnBrk="1" hangingPunct="1">
              <a:buFont typeface="Wingdings" pitchFamily="2" charset="2"/>
              <a:buChar char="§"/>
              <a:defRPr/>
            </a:pPr>
            <a:endParaRPr lang="it-IT" altLang="it-IT" sz="2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273050" indent="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</a:t>
            </a:r>
            <a:r>
              <a:rPr lang="it-IT" altLang="it-IT" sz="14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igliore 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comprensione delle pratiche e delle politiche educative dei diversi Paesi</a:t>
            </a:r>
            <a:r>
              <a:rPr lang="it-IT" altLang="it-IT" sz="13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ð"/>
              <a:defRPr/>
            </a:pPr>
            <a:endParaRPr lang="it-IT" sz="8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ð"/>
              <a:defRPr/>
            </a:pPr>
            <a:r>
              <a:rPr lang="it-IT" sz="16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Organismi </a:t>
            </a:r>
            <a:r>
              <a:rPr lang="it-IT" sz="16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b="1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  <a:p>
            <a:pPr marL="363538" indent="-188913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maggiore qualità dei programmi educativi e formativi, in linea con i fabbisogni e le aspettative dei singoli, anche </a:t>
            </a:r>
            <a:r>
              <a:rPr lang="it-IT" altLang="it-IT" sz="14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mediante 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l’utilizzo di metodologie ICT </a:t>
            </a:r>
            <a:r>
              <a:rPr lang="it-IT" altLang="it-IT" sz="1400" dirty="0" err="1">
                <a:solidFill>
                  <a:srgbClr val="003374"/>
                </a:solidFill>
                <a:latin typeface="Cambria" panose="02040503050406030204" pitchFamily="18" charset="0"/>
              </a:rPr>
              <a:t>based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 e </a:t>
            </a:r>
            <a:r>
              <a:rPr lang="it-IT" altLang="it-IT" sz="1400" dirty="0" smtClean="0">
                <a:solidFill>
                  <a:srgbClr val="003374"/>
                </a:solidFill>
                <a:latin typeface="Cambria" panose="02040503050406030204" pitchFamily="18" charset="0"/>
              </a:rPr>
              <a:t>Risorse </a:t>
            </a: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Educative Aperte (OER)</a:t>
            </a:r>
            <a:r>
              <a:rPr lang="it-IT" altLang="it-IT" sz="1300" dirty="0">
                <a:solidFill>
                  <a:srgbClr val="003374"/>
                </a:solidFill>
                <a:latin typeface="Cambria" panose="02040503050406030204" pitchFamily="18" charset="0"/>
              </a:rPr>
              <a:t> 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endParaRPr lang="it-IT" altLang="it-IT" sz="2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nuovi percorsi di riconoscimento e validazione delle competenze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endParaRPr lang="it-IT" altLang="it-IT" sz="2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approcci innovativi per affrontare le disparità dei risultati dell’apprendimento</a:t>
            </a:r>
          </a:p>
          <a:p>
            <a:pPr marL="273050" algn="just" eaLnBrk="1" hangingPunct="1">
              <a:defRPr/>
            </a:pPr>
            <a:endParaRPr lang="it-IT" sz="8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ð"/>
              <a:defRPr/>
            </a:pPr>
            <a:r>
              <a:rPr lang="it-IT" sz="16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S</a:t>
            </a:r>
            <a:r>
              <a:rPr lang="it-IT" sz="1600" b="1" u="sng" dirty="0" smtClean="0">
                <a:solidFill>
                  <a:srgbClr val="003374"/>
                </a:solidFill>
                <a:latin typeface="Cambria" panose="02040503050406030204" pitchFamily="18" charset="0"/>
              </a:rPr>
              <a:t>istemi </a:t>
            </a:r>
            <a:r>
              <a:rPr lang="it-IT" sz="1600" b="1" u="sng" dirty="0">
                <a:solidFill>
                  <a:srgbClr val="003374"/>
                </a:solidFill>
                <a:latin typeface="Cambria" panose="02040503050406030204" pitchFamily="18" charset="0"/>
              </a:rPr>
              <a:t>di policy nell’ambito dei quali le azioni sono condotte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sistemi per l’istruzione, la formazione e la gioventù maggiormente in linea con i bisogni del mercato del lavoro e maggiori collegamenti con il mondo delle imprese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endParaRPr lang="it-IT" altLang="it-IT" sz="2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maggiori sinergie e collegamenti per la transizione tra i sistemi di istruzione, formazione e gioventù a livello nazionale, migliore utilizzo degli strumenti europei per il riconoscimento, la validazione e la trasparenza di competenze e qualificazioni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endParaRPr lang="it-IT" altLang="it-IT" sz="2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migliore utilizzo dei risultati di apprendimento nella descrizione e definizione di qualificazioni, di parti di qualificazioni e di curricula</a:t>
            </a:r>
          </a:p>
          <a:p>
            <a:pPr marL="447675" indent="-174625" algn="just" eaLnBrk="1" hangingPunct="1">
              <a:buFont typeface="Wingdings" pitchFamily="2" charset="2"/>
              <a:buChar char="§"/>
              <a:defRPr/>
            </a:pPr>
            <a:r>
              <a:rPr lang="it-IT" altLang="it-IT" sz="1400" dirty="0">
                <a:solidFill>
                  <a:srgbClr val="003374"/>
                </a:solidFill>
                <a:latin typeface="Cambria" panose="02040503050406030204" pitchFamily="18" charset="0"/>
              </a:rPr>
              <a:t>maggiore motivazione all’apprendimento linguistico attraverso metodi di insegnamento innovativi e migliori collegamenti per l’utilizzo delle competenze linguistiche richieste dal mercato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8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76225" y="1035050"/>
            <a:ext cx="81359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eaLnBrk="1" hangingPunct="1">
              <a:spcBef>
                <a:spcPts val="600"/>
              </a:spcBef>
              <a:buFont typeface="Wingdings" pitchFamily="2" charset="2"/>
              <a:buChar char="ð"/>
              <a:defRPr/>
            </a:pPr>
            <a:endParaRPr lang="it-IT" altLang="it-IT" sz="1800" i="1" u="sng" dirty="0">
              <a:latin typeface="+mn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725710"/>
            <a:ext cx="7772400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Rilevanza del progetto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276225" y="1842655"/>
          <a:ext cx="8674735" cy="431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tangolo 12"/>
          <p:cNvSpPr/>
          <p:nvPr/>
        </p:nvSpPr>
        <p:spPr>
          <a:xfrm>
            <a:off x="2710762" y="1222375"/>
            <a:ext cx="343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Elementi di valutazione</a:t>
            </a:r>
            <a:endParaRPr lang="en-GB" sz="2400" b="1" i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4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76225" y="1035050"/>
            <a:ext cx="81359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eaLnBrk="1" hangingPunct="1">
              <a:spcBef>
                <a:spcPts val="600"/>
              </a:spcBef>
              <a:buFont typeface="Wingdings" pitchFamily="2" charset="2"/>
              <a:buChar char="ð"/>
              <a:defRPr/>
            </a:pPr>
            <a:endParaRPr lang="it-IT" altLang="it-IT" sz="1800" i="1" u="sng" dirty="0">
              <a:latin typeface="+mn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597486"/>
            <a:ext cx="7772400" cy="480131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Rilevanza del progetto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220807" y="1390996"/>
          <a:ext cx="8674735" cy="441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tangolo 11"/>
          <p:cNvSpPr/>
          <p:nvPr/>
        </p:nvSpPr>
        <p:spPr>
          <a:xfrm>
            <a:off x="148435" y="5379824"/>
            <a:ext cx="87943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b="1" smtClean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 la candidatura </a:t>
            </a:r>
            <a:r>
              <a:rPr lang="it-IT" sz="1700" b="1" u="sng" smtClean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non fornisce evidenza della sua rilevanza almeno in relazione a una priorità</a:t>
            </a:r>
            <a:r>
              <a:rPr lang="it-IT" sz="1700" b="1" smtClean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può essere valutata debole e </a:t>
            </a:r>
            <a:r>
              <a:rPr lang="it-IT" sz="1700" b="1" u="sng" smtClean="0">
                <a:solidFill>
                  <a:srgbClr val="005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non considerata per la selezione</a:t>
            </a:r>
            <a:endParaRPr lang="it-IT" sz="1700" b="1" u="sng" dirty="0">
              <a:solidFill>
                <a:srgbClr val="005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10762" y="1219683"/>
            <a:ext cx="343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i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Elementi di valutazione</a:t>
            </a:r>
            <a:endParaRPr lang="en-GB" sz="2400" b="1" i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8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19982" y="4343400"/>
            <a:ext cx="871369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Se previste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attività di formazione, insegnamento o </a:t>
            </a:r>
            <a:r>
              <a:rPr lang="it-IT" sz="1600" b="1" u="sng" dirty="0" smtClean="0">
                <a:solidFill>
                  <a:srgbClr val="003374"/>
                </a:solidFill>
                <a:latin typeface="Century Gothic" pitchFamily="34" charset="0"/>
              </a:rPr>
              <a:t>apprendimento</a:t>
            </a:r>
            <a:r>
              <a:rPr lang="it-IT" sz="1600" b="1" dirty="0" smtClean="0">
                <a:solidFill>
                  <a:srgbClr val="003374"/>
                </a:solidFill>
                <a:latin typeface="Century Gothic" pitchFamily="34" charset="0"/>
              </a:rPr>
              <a:t>:</a:t>
            </a:r>
            <a:endParaRPr lang="it-IT" sz="1600" b="1" dirty="0">
              <a:solidFill>
                <a:srgbClr val="003374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it-IT" sz="500" b="1" dirty="0">
              <a:solidFill>
                <a:srgbClr val="003374"/>
              </a:solidFill>
              <a:latin typeface="Century Gothic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defRPr/>
            </a:pPr>
            <a:r>
              <a:rPr lang="it-IT" sz="1600" b="1" dirty="0" smtClean="0">
                <a:solidFill>
                  <a:srgbClr val="003374"/>
                </a:solidFill>
                <a:latin typeface="Century Gothic" pitchFamily="34" charset="0"/>
              </a:rPr>
              <a:t>qualità </a:t>
            </a: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delle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disposizioni pratico-organizzative</a:t>
            </a: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 e delle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modalità gestionali e di supporto</a:t>
            </a: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 nelle </a:t>
            </a:r>
            <a:r>
              <a:rPr lang="it-IT" sz="1600" b="1" dirty="0" smtClean="0">
                <a:solidFill>
                  <a:srgbClr val="003374"/>
                </a:solidFill>
                <a:latin typeface="Century Gothic" pitchFamily="34" charset="0"/>
              </a:rPr>
              <a:t>attività</a:t>
            </a:r>
            <a:endParaRPr lang="it-IT" sz="1600" b="1" dirty="0">
              <a:solidFill>
                <a:srgbClr val="003374"/>
              </a:solidFill>
              <a:latin typeface="Century Gothic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defRPr/>
            </a:pPr>
            <a:r>
              <a:rPr lang="it-IT" sz="1600" b="1" u="sng" dirty="0" smtClean="0">
                <a:solidFill>
                  <a:srgbClr val="003374"/>
                </a:solidFill>
                <a:latin typeface="Century Gothic" pitchFamily="34" charset="0"/>
              </a:rPr>
              <a:t>adeguatezza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rispetto agli obiettivi progettuali</a:t>
            </a: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 e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coinvolgimento del numero adeguato di </a:t>
            </a:r>
            <a:r>
              <a:rPr lang="it-IT" sz="1600" b="1" u="sng" dirty="0" smtClean="0">
                <a:solidFill>
                  <a:srgbClr val="003374"/>
                </a:solidFill>
                <a:latin typeface="Century Gothic" pitchFamily="34" charset="0"/>
              </a:rPr>
              <a:t>partecipanti</a:t>
            </a:r>
            <a:endParaRPr lang="it-IT" sz="1600" b="1" u="sng" dirty="0">
              <a:solidFill>
                <a:srgbClr val="003374"/>
              </a:solidFill>
              <a:latin typeface="Century Gothic" pitchFamily="34" charset="0"/>
            </a:endParaRPr>
          </a:p>
          <a:p>
            <a:pPr marL="266700" indent="-266700" algn="just">
              <a:buFont typeface="Arial" pitchFamily="34" charset="0"/>
              <a:buChar char="•"/>
              <a:defRPr/>
            </a:pP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qualità dei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dispositivi per il riconoscimento e la validazione dei risultati di apprendimento</a:t>
            </a: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 dei partecipanti, in linea con gli strumenti ed i principi europei per la trasparenza e il riconoscimento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601310"/>
            <a:ext cx="8896349" cy="480131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eaLnBrk="0" hangingPunct="0"/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Qualità della progettazione e attuazione del progetto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720287" y="1024218"/>
            <a:ext cx="343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rgbClr val="003374"/>
                </a:solidFill>
                <a:latin typeface="Cambria" panose="02040503050406030204" pitchFamily="18" charset="0"/>
                <a:ea typeface="+mj-ea"/>
                <a:cs typeface="+mj-cs"/>
              </a:rPr>
              <a:t>Elementi di valutazione</a:t>
            </a:r>
            <a:endParaRPr lang="en-GB" sz="2400" b="1" i="1" dirty="0">
              <a:solidFill>
                <a:srgbClr val="003374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219982" y="1409683"/>
          <a:ext cx="8713694" cy="318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179387" y="670392"/>
            <a:ext cx="8762907" cy="867930"/>
          </a:xfrm>
          <a:prstGeom prst="rect">
            <a:avLst/>
          </a:prstGeom>
          <a:noFill/>
          <a:ln>
            <a:noFill/>
          </a:ln>
          <a:extLst/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Qualità del gruppo di progetto e degli accordi di cooperazione</a:t>
            </a:r>
          </a:p>
        </p:txBody>
      </p:sp>
      <p:sp>
        <p:nvSpPr>
          <p:cNvPr id="76803" name="Rectangle 6"/>
          <p:cNvSpPr txBox="1">
            <a:spLocks noChangeArrowheads="1"/>
          </p:cNvSpPr>
          <p:nvPr/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it-IT" altLang="it-IT" sz="1000" i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248839" y="1855470"/>
          <a:ext cx="8644335" cy="346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6"/>
          <p:cNvSpPr/>
          <p:nvPr/>
        </p:nvSpPr>
        <p:spPr>
          <a:xfrm>
            <a:off x="2820299" y="1323742"/>
            <a:ext cx="343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Elementi di valutazione</a:t>
            </a:r>
            <a:endParaRPr lang="en-GB" sz="2400" b="1" i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5086514"/>
            <a:ext cx="8772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447675" algn="just">
              <a:buFont typeface="Wingdings" pitchFamily="2" charset="2"/>
              <a:buChar char="ð"/>
            </a:pPr>
            <a:r>
              <a:rPr lang="it-IT" sz="1600" b="1" dirty="0" smtClean="0">
                <a:solidFill>
                  <a:srgbClr val="003374"/>
                </a:solidFill>
                <a:latin typeface="Century Gothic" pitchFamily="34" charset="0"/>
              </a:rPr>
              <a:t>Se </a:t>
            </a: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applicabile, la misura in cui il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coinvolgimento di un organismo di un Paese Partner</a:t>
            </a:r>
            <a:r>
              <a:rPr lang="it-IT" sz="1600" b="1" dirty="0">
                <a:solidFill>
                  <a:srgbClr val="003374"/>
                </a:solidFill>
                <a:latin typeface="Century Gothic" pitchFamily="34" charset="0"/>
              </a:rPr>
              <a:t> apporta un valore aggiunto essenziale al </a:t>
            </a:r>
            <a:r>
              <a:rPr lang="it-IT" sz="1600" b="1" dirty="0" smtClean="0">
                <a:solidFill>
                  <a:srgbClr val="003374"/>
                </a:solidFill>
                <a:latin typeface="Century Gothic" pitchFamily="34" charset="0"/>
              </a:rPr>
              <a:t>progetto:</a:t>
            </a:r>
          </a:p>
          <a:p>
            <a:pPr marL="266700" algn="just"/>
            <a:endParaRPr lang="it-IT" sz="1600" b="1" dirty="0" smtClean="0">
              <a:solidFill>
                <a:srgbClr val="003374"/>
              </a:solidFill>
              <a:latin typeface="Century Gothic" pitchFamily="34" charset="0"/>
            </a:endParaRPr>
          </a:p>
          <a:p>
            <a:pPr marL="266700" algn="ctr"/>
            <a:r>
              <a:rPr lang="it-IT" sz="1600" b="1" u="sng" dirty="0" smtClean="0">
                <a:solidFill>
                  <a:srgbClr val="003374"/>
                </a:solidFill>
                <a:latin typeface="Century Gothic" pitchFamily="34" charset="0"/>
              </a:rPr>
              <a:t>se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questa condizione non è soddisfatta in maniera evidente</a:t>
            </a:r>
            <a:r>
              <a:rPr lang="it-IT" sz="1600" b="1" dirty="0" smtClean="0">
                <a:solidFill>
                  <a:srgbClr val="003374"/>
                </a:solidFill>
                <a:latin typeface="Century Gothic" pitchFamily="34" charset="0"/>
              </a:rPr>
              <a:t>,</a:t>
            </a:r>
          </a:p>
          <a:p>
            <a:pPr marL="266700" algn="ctr"/>
            <a:r>
              <a:rPr lang="it-IT" sz="1600" b="1" u="sng" dirty="0" smtClean="0">
                <a:solidFill>
                  <a:srgbClr val="003374"/>
                </a:solidFill>
                <a:latin typeface="Century Gothic" pitchFamily="34" charset="0"/>
              </a:rPr>
              <a:t>il </a:t>
            </a:r>
            <a:r>
              <a:rPr lang="it-IT" sz="1600" b="1" u="sng" dirty="0">
                <a:solidFill>
                  <a:srgbClr val="003374"/>
                </a:solidFill>
                <a:latin typeface="Century Gothic" pitchFamily="34" charset="0"/>
              </a:rPr>
              <a:t>progetto non sarà considerato per la </a:t>
            </a:r>
            <a:r>
              <a:rPr lang="it-IT" sz="1600" b="1" u="sng" dirty="0" smtClean="0">
                <a:solidFill>
                  <a:srgbClr val="003374"/>
                </a:solidFill>
                <a:latin typeface="Century Gothic" pitchFamily="34" charset="0"/>
              </a:rPr>
              <a:t>selezione</a:t>
            </a:r>
            <a:endParaRPr lang="it-IT" sz="1600" b="1" dirty="0">
              <a:solidFill>
                <a:srgbClr val="003374"/>
              </a:solidFill>
              <a:latin typeface="Century Gothic" pitchFamily="34" charset="0"/>
            </a:endParaRPr>
          </a:p>
        </p:txBody>
      </p:sp>
      <p:sp>
        <p:nvSpPr>
          <p:cNvPr id="9" name="Freccia a destra con strisce 8"/>
          <p:cNvSpPr/>
          <p:nvPr/>
        </p:nvSpPr>
        <p:spPr>
          <a:xfrm rot="1620784">
            <a:off x="975709" y="5724416"/>
            <a:ext cx="374650" cy="285750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41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179388" y="688975"/>
            <a:ext cx="8713787" cy="4801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lIns="91440" tIns="45720" rIns="91440" bIns="45720" rtlCol="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it-IT" altLang="it-IT" sz="28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Impatto e disseminazione</a:t>
            </a:r>
          </a:p>
        </p:txBody>
      </p:sp>
      <p:sp>
        <p:nvSpPr>
          <p:cNvPr id="78851" name="Rectangle 6"/>
          <p:cNvSpPr txBox="1">
            <a:spLocks noChangeArrowheads="1"/>
          </p:cNvSpPr>
          <p:nvPr/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it-IT" altLang="it-IT" sz="1000" i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22323" y="1141413"/>
            <a:ext cx="3627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i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Elementi di valutazione</a:t>
            </a:r>
            <a:endParaRPr lang="en-GB" sz="2400" b="1" i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187326" y="1381125"/>
          <a:ext cx="8713787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57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212497"/>
            <a:ext cx="8500554" cy="480131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eaLnBrk="0" hangingPunct="0"/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 ONLINE PER LA </a:t>
            </a: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PROGETTAZIONE</a:t>
            </a:r>
            <a:endParaRPr lang="it-IT" alt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Segnaposto contenuto 1"/>
          <p:cNvSpPr>
            <a:spLocks noGrp="1"/>
          </p:cNvSpPr>
          <p:nvPr>
            <p:ph idx="1"/>
          </p:nvPr>
        </p:nvSpPr>
        <p:spPr>
          <a:xfrm>
            <a:off x="649288" y="1771650"/>
            <a:ext cx="7772400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600" dirty="0" smtClean="0"/>
              <a:t>FAQ</a:t>
            </a:r>
            <a:br>
              <a:rPr lang="it-IT" altLang="it-IT" sz="1600" dirty="0" smtClean="0"/>
            </a:br>
            <a:r>
              <a:rPr lang="it-IT" altLang="it-IT" sz="1600" dirty="0" smtClean="0">
                <a:hlinkClick r:id="rId3"/>
              </a:rPr>
              <a:t>http://www.erasmusplus.it/formazione/faq-domande-frequenti-partenariati-strategici/</a:t>
            </a:r>
            <a:endParaRPr lang="it-IT" altLang="it-IT" sz="16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8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600" dirty="0"/>
              <a:t>INDICAZIONI PER </a:t>
            </a:r>
            <a:r>
              <a:rPr lang="it-IT" altLang="it-IT" sz="1600" dirty="0" smtClean="0"/>
              <a:t>UNA CORRETTA </a:t>
            </a:r>
            <a:r>
              <a:rPr lang="it-IT" altLang="it-IT" sz="1600" dirty="0"/>
              <a:t>PROGETTAZIONE</a:t>
            </a:r>
          </a:p>
          <a:p>
            <a:pPr marL="354013" indent="0">
              <a:buFontTx/>
              <a:buNone/>
              <a:defRPr/>
            </a:pPr>
            <a:r>
              <a:rPr lang="it-IT" altLang="it-IT" sz="1600" dirty="0">
                <a:hlinkClick r:id="rId4"/>
              </a:rPr>
              <a:t>http://</a:t>
            </a:r>
            <a:r>
              <a:rPr lang="it-IT" altLang="it-IT" sz="1600" dirty="0" smtClean="0">
                <a:hlinkClick r:id="rId4"/>
              </a:rPr>
              <a:t>www.erasmusplus.it/file/2015/06/KA2_1-Indicazioni-Progettazione-KA2-versione-2016-rev-0.pdf</a:t>
            </a:r>
            <a:endParaRPr lang="it-IT" altLang="it-IT" sz="16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it-IT" altLang="it-IT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600" dirty="0"/>
              <a:t>INDICAZIONI PER LA COMPILAZIONE DELL’E-FORM</a:t>
            </a:r>
          </a:p>
          <a:p>
            <a:pPr marL="354013" indent="0">
              <a:buFontTx/>
              <a:buNone/>
              <a:tabLst>
                <a:tab pos="354013" algn="l"/>
              </a:tabLst>
              <a:defRPr/>
            </a:pPr>
            <a:r>
              <a:rPr lang="it-IT" altLang="it-IT" sz="1600" dirty="0">
                <a:hlinkClick r:id="rId5"/>
              </a:rPr>
              <a:t>http://www.erasmusplus.it/file/2016/02/KA2_%</a:t>
            </a:r>
            <a:r>
              <a:rPr lang="it-IT" altLang="it-IT" sz="1600" dirty="0" smtClean="0">
                <a:hlinkClick r:id="rId5"/>
              </a:rPr>
              <a:t>20Guida%20alla%20compilazione%20Eform%20KA202.pdf</a:t>
            </a:r>
            <a:endParaRPr lang="it-IT" altLang="it-IT" sz="1600" dirty="0" smtClean="0"/>
          </a:p>
          <a:p>
            <a:pPr marL="0" indent="0">
              <a:buFontTx/>
              <a:buNone/>
              <a:defRPr/>
            </a:pPr>
            <a:endParaRPr lang="it-IT" altLang="it-IT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altLang="it-IT" sz="1600" dirty="0" smtClean="0"/>
              <a:t>VIDEOTUTORIAL</a:t>
            </a:r>
          </a:p>
          <a:p>
            <a:pPr marL="354013" indent="0">
              <a:buFontTx/>
              <a:buNone/>
              <a:defRPr/>
            </a:pPr>
            <a:r>
              <a:rPr lang="it-IT" sz="1600" dirty="0">
                <a:hlinkClick r:id="rId6"/>
              </a:rPr>
              <a:t>http://www.erasmusplus.it/formazione/video-tutorial-e-form-ka202-call-2016</a:t>
            </a:r>
            <a:r>
              <a:rPr lang="it-IT" sz="1600" dirty="0" smtClean="0">
                <a:hlinkClick r:id="rId6"/>
              </a:rPr>
              <a:t>/</a:t>
            </a:r>
            <a:endParaRPr lang="it-IT" sz="16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0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>
          <a:xfrm>
            <a:off x="788988" y="1005225"/>
            <a:ext cx="7772400" cy="2031325"/>
          </a:xfrm>
          <a:noFill/>
          <a:ln>
            <a:noFill/>
          </a:ln>
        </p:spPr>
        <p:txBody>
          <a:bodyPr vert="horz" lIns="91440" tIns="45720" rIns="91440" bIns="45720" rtlCol="0" anchor="ctr">
            <a:spAutoFit/>
          </a:bodyPr>
          <a:lstStyle/>
          <a:p>
            <a:pPr algn="ctr" eaLnBrk="0" hangingPunct="0"/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Prossima scadenza</a:t>
            </a:r>
            <a:b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 KA2 Partenariati Strategici VET</a:t>
            </a:r>
            <a:b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Bando </a:t>
            </a: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704850" y="2651125"/>
            <a:ext cx="7772400" cy="3530600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endParaRPr lang="it-IT" altLang="it-IT" sz="2800" b="1" u="sng" dirty="0" smtClean="0"/>
          </a:p>
          <a:p>
            <a:pPr marL="457200" lvl="1" indent="-457200" algn="just">
              <a:defRPr/>
            </a:pPr>
            <a:endParaRPr lang="it-IT" altLang="it-IT" sz="2800" b="1" dirty="0" smtClean="0"/>
          </a:p>
          <a:p>
            <a:pPr marL="457200" lvl="1" indent="-457200" algn="just">
              <a:defRPr/>
            </a:pPr>
            <a:endParaRPr lang="it-IT" altLang="it-IT" sz="2800" b="1" dirty="0" smtClean="0"/>
          </a:p>
          <a:p>
            <a:pPr marL="457200" lvl="1" indent="-457200" algn="just">
              <a:defRPr/>
            </a:pPr>
            <a:endParaRPr lang="it-IT" altLang="it-IT" sz="2800" b="1" dirty="0"/>
          </a:p>
          <a:p>
            <a:pPr marL="0" lvl="1" indent="0" algn="ctr">
              <a:buFontTx/>
              <a:buNone/>
              <a:defRPr/>
            </a:pPr>
            <a:r>
              <a:rPr lang="it-IT" altLang="it-IT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ore 12.00 del </a:t>
            </a:r>
            <a:r>
              <a:rPr lang="it-IT" altLang="it-IT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21 MARZO 2019</a:t>
            </a:r>
            <a:endParaRPr lang="it-IT" altLang="it-IT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lvl="1" indent="0" algn="ctr">
              <a:buFontTx/>
              <a:buNone/>
              <a:defRPr/>
            </a:pPr>
            <a:endParaRPr lang="it-IT" altLang="it-IT" sz="2800" b="1" u="sng" dirty="0" smtClean="0"/>
          </a:p>
          <a:p>
            <a:pPr marL="457200" lvl="1" indent="-457200" algn="ctr">
              <a:defRPr/>
            </a:pPr>
            <a:endParaRPr lang="it-IT" altLang="it-IT" sz="2800" b="1" u="sng" dirty="0" smtClean="0"/>
          </a:p>
          <a:p>
            <a:pPr marL="0" indent="0">
              <a:buFontTx/>
              <a:buNone/>
              <a:defRPr/>
            </a:pPr>
            <a:endParaRPr lang="it-IT" altLang="it-IT" dirty="0" smtClean="0"/>
          </a:p>
        </p:txBody>
      </p:sp>
      <p:sp>
        <p:nvSpPr>
          <p:cNvPr id="6" name="Freccia in giù 5"/>
          <p:cNvSpPr/>
          <p:nvPr/>
        </p:nvSpPr>
        <p:spPr>
          <a:xfrm>
            <a:off x="3810000" y="3076575"/>
            <a:ext cx="1533525" cy="8763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4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695325" y="966434"/>
            <a:ext cx="7772400" cy="480131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eaLnBrk="0" hangingPunct="0"/>
            <a:r>
              <a:rPr lang="it-IT" alt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DOCUMENTAZIONE DI RIFERIMENTO</a:t>
            </a:r>
          </a:p>
        </p:txBody>
      </p:sp>
      <p:sp>
        <p:nvSpPr>
          <p:cNvPr id="83971" name="Segnaposto contenuto 2"/>
          <p:cNvSpPr>
            <a:spLocks noGrp="1"/>
          </p:cNvSpPr>
          <p:nvPr>
            <p:ph idx="1"/>
          </p:nvPr>
        </p:nvSpPr>
        <p:spPr>
          <a:xfrm>
            <a:off x="153909" y="1519238"/>
            <a:ext cx="8890503" cy="4767262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dirty="0" smtClean="0"/>
              <a:t>Regolamento (UE) n. 1288/2013 del Parlamento europeo e del Consiglio dell’11/12/2013 che istituisce Erasmus+ </a:t>
            </a:r>
          </a:p>
          <a:p>
            <a:pPr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dirty="0"/>
              <a:t>Invito a presentare </a:t>
            </a:r>
            <a:r>
              <a:rPr lang="it-IT" altLang="it-IT" sz="1700" dirty="0" smtClean="0"/>
              <a:t>proposte: </a:t>
            </a:r>
            <a:r>
              <a:rPr lang="it-IT" altLang="it-IT" sz="1500" dirty="0">
                <a:solidFill>
                  <a:srgbClr val="FF0000"/>
                </a:solidFill>
                <a:hlinkClick r:id="rId2"/>
              </a:rPr>
              <a:t>https://eur-lex.europa.eu/legal-content/IT/TXT/PDF/?</a:t>
            </a:r>
            <a:r>
              <a:rPr lang="it-IT" altLang="it-IT" sz="1500" dirty="0" smtClean="0">
                <a:solidFill>
                  <a:srgbClr val="FF0000"/>
                </a:solidFill>
                <a:hlinkClick r:id="rId2"/>
              </a:rPr>
              <a:t>uri=CELEX:C2018/384/04&amp;from=EN</a:t>
            </a:r>
            <a:r>
              <a:rPr lang="it-IT" altLang="it-IT" sz="15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dirty="0" smtClean="0"/>
              <a:t>Erasmus+ </a:t>
            </a:r>
            <a:r>
              <a:rPr lang="it-IT" altLang="it-IT" sz="1700" i="1" dirty="0" err="1" smtClean="0"/>
              <a:t>Programme</a:t>
            </a:r>
            <a:r>
              <a:rPr lang="it-IT" altLang="it-IT" sz="1700" i="1" dirty="0" smtClean="0"/>
              <a:t> Guide</a:t>
            </a:r>
            <a:r>
              <a:rPr lang="it-IT" altLang="it-IT" sz="1500" dirty="0" smtClean="0"/>
              <a:t>  - Inglese: </a:t>
            </a:r>
          </a:p>
          <a:p>
            <a:pPr algn="just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dirty="0" smtClean="0"/>
              <a:t>Erasmus+ </a:t>
            </a:r>
            <a:r>
              <a:rPr lang="it-IT" altLang="it-IT" sz="1700" i="1" dirty="0" err="1" smtClean="0"/>
              <a:t>Programme</a:t>
            </a:r>
            <a:r>
              <a:rPr lang="it-IT" altLang="it-IT" sz="1700" i="1" dirty="0" smtClean="0"/>
              <a:t> Guide – </a:t>
            </a:r>
            <a:r>
              <a:rPr lang="it-IT" altLang="it-IT" sz="1500" dirty="0" smtClean="0"/>
              <a:t>Italiano: </a:t>
            </a:r>
            <a:r>
              <a:rPr lang="it-IT" sz="1500" u="sng" dirty="0" smtClean="0">
                <a:hlinkClick r:id="rId3"/>
              </a:rPr>
              <a:t>https</a:t>
            </a:r>
            <a:r>
              <a:rPr lang="it-IT" sz="1500" u="sng" dirty="0">
                <a:hlinkClick r:id="rId3"/>
              </a:rPr>
              <a:t>://ec.europa.eu/programmes/erasmus-plus/resources/documents/erasmus-programme-guide-2019_it</a:t>
            </a:r>
            <a:endParaRPr lang="it-IT" sz="1500" dirty="0"/>
          </a:p>
          <a:p>
            <a:pPr algn="just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i="1" dirty="0" smtClean="0"/>
              <a:t>WEB Form</a:t>
            </a:r>
            <a:r>
              <a:rPr lang="it-IT" altLang="it-IT" sz="1700" dirty="0" smtClean="0"/>
              <a:t> </a:t>
            </a:r>
            <a:r>
              <a:rPr lang="it-IT" altLang="it-IT" sz="1700" i="1" dirty="0" smtClean="0"/>
              <a:t>(E-Form) </a:t>
            </a:r>
            <a:r>
              <a:rPr lang="it-IT" altLang="it-IT" sz="1700" dirty="0" smtClean="0"/>
              <a:t>- </a:t>
            </a:r>
            <a:r>
              <a:rPr lang="it-IT" altLang="it-IT" sz="1700" b="1" dirty="0" smtClean="0"/>
              <a:t>KA202</a:t>
            </a:r>
            <a:r>
              <a:rPr lang="it-IT" altLang="it-IT" sz="1700" dirty="0" smtClean="0"/>
              <a:t> - VET Partenariati strategici</a:t>
            </a:r>
          </a:p>
          <a:p>
            <a:pPr algn="just"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dirty="0" smtClean="0"/>
              <a:t>Manuale per l’autentificazione in ECAS </a:t>
            </a:r>
          </a:p>
          <a:p>
            <a:pPr algn="just"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dirty="0" smtClean="0"/>
              <a:t>Manuale per la Registrazione URF </a:t>
            </a:r>
          </a:p>
          <a:p>
            <a:pPr algn="just"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i="1" dirty="0" smtClean="0"/>
              <a:t>Technical </a:t>
            </a:r>
            <a:r>
              <a:rPr lang="it-IT" altLang="it-IT" sz="1700" i="1" dirty="0" err="1" smtClean="0"/>
              <a:t>guidelines</a:t>
            </a:r>
            <a:r>
              <a:rPr lang="it-IT" altLang="it-IT" sz="1700" i="1" dirty="0" smtClean="0"/>
              <a:t> for </a:t>
            </a:r>
            <a:r>
              <a:rPr lang="it-IT" altLang="it-IT" sz="1700" i="1" dirty="0" err="1" smtClean="0"/>
              <a:t>completing</a:t>
            </a:r>
            <a:r>
              <a:rPr lang="it-IT" altLang="it-IT" sz="1700" i="1" dirty="0" smtClean="0"/>
              <a:t> </a:t>
            </a:r>
            <a:r>
              <a:rPr lang="it-IT" altLang="it-IT" sz="1700" i="1" dirty="0" err="1" smtClean="0"/>
              <a:t>application</a:t>
            </a:r>
            <a:r>
              <a:rPr lang="it-IT" altLang="it-IT" sz="1700" i="1" dirty="0" smtClean="0"/>
              <a:t> e-Forms</a:t>
            </a:r>
          </a:p>
          <a:p>
            <a:pPr algn="just"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Char char="v"/>
            </a:pPr>
            <a:r>
              <a:rPr lang="it-IT" altLang="it-IT" sz="1700" i="1" dirty="0" smtClean="0"/>
              <a:t>Guide for </a:t>
            </a:r>
            <a:r>
              <a:rPr lang="it-IT" altLang="it-IT" sz="1700" i="1" dirty="0" err="1" smtClean="0"/>
              <a:t>Experts</a:t>
            </a:r>
            <a:r>
              <a:rPr lang="it-IT" altLang="it-IT" sz="1700" i="1" dirty="0" smtClean="0"/>
              <a:t> on </a:t>
            </a:r>
            <a:r>
              <a:rPr lang="it-IT" altLang="it-IT" sz="1700" i="1" dirty="0" err="1" smtClean="0"/>
              <a:t>Quality</a:t>
            </a:r>
            <a:r>
              <a:rPr lang="it-IT" altLang="it-IT" sz="1700" i="1" dirty="0" smtClean="0"/>
              <a:t> </a:t>
            </a:r>
            <a:r>
              <a:rPr lang="it-IT" altLang="it-IT" sz="1700" i="1" dirty="0" err="1" smtClean="0"/>
              <a:t>Assessment</a:t>
            </a:r>
            <a:r>
              <a:rPr lang="it-IT" altLang="it-IT" sz="1700" i="1" dirty="0" smtClean="0"/>
              <a:t> </a:t>
            </a:r>
          </a:p>
          <a:p>
            <a:pPr marL="0" indent="0" algn="ctr" eaLnBrk="1" hangingPunct="1">
              <a:lnSpc>
                <a:spcPct val="150000"/>
              </a:lnSpc>
              <a:spcAft>
                <a:spcPct val="20000"/>
              </a:spcAft>
              <a:buNone/>
            </a:pPr>
            <a:r>
              <a:rPr lang="it-IT" altLang="it-IT" sz="1700" u="sng" dirty="0" smtClean="0"/>
              <a:t>Altro verificare sul sito periodicamente</a:t>
            </a:r>
            <a:endParaRPr lang="it-IT" altLang="it-IT" u="sng" dirty="0" smtClean="0"/>
          </a:p>
          <a:p>
            <a:pPr eaLnBrk="1" hangingPunct="1">
              <a:spcAft>
                <a:spcPct val="20000"/>
              </a:spcAft>
            </a:pPr>
            <a:endParaRPr lang="it-IT" altLang="it-IT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9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contenuto 2"/>
          <p:cNvSpPr>
            <a:spLocks noGrp="1"/>
          </p:cNvSpPr>
          <p:nvPr>
            <p:ph idx="1"/>
          </p:nvPr>
        </p:nvSpPr>
        <p:spPr>
          <a:xfrm>
            <a:off x="1776413" y="1474788"/>
            <a:ext cx="5829300" cy="4114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it-IT" altLang="it-IT" sz="3600" b="1" smtClean="0">
              <a:solidFill>
                <a:srgbClr val="0000FF"/>
              </a:solidFill>
            </a:endParaRPr>
          </a:p>
          <a:p>
            <a:pPr marL="0" indent="0" algn="ctr">
              <a:buFontTx/>
              <a:buNone/>
            </a:pPr>
            <a:endParaRPr lang="it-IT" altLang="it-IT" sz="3600" b="1" smtClean="0">
              <a:solidFill>
                <a:srgbClr val="0000FF"/>
              </a:solidFill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738554" y="2730500"/>
            <a:ext cx="7846153" cy="130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Modalità di presentazione della candidatura</a:t>
            </a:r>
            <a:endParaRPr lang="it-IT" sz="4000" b="1" dirty="0">
              <a:solidFill>
                <a:srgbClr val="38A7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95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00088" y="788988"/>
            <a:ext cx="7772400" cy="5683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Passaggi per candidarsi</a:t>
            </a:r>
            <a:b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43891"/>
              </p:ext>
            </p:extLst>
          </p:nvPr>
        </p:nvGraphicFramePr>
        <p:xfrm>
          <a:off x="291378" y="1411743"/>
          <a:ext cx="8589819" cy="483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527050" y="5111750"/>
            <a:ext cx="5167313" cy="89255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541338" indent="-541338" algn="ctr">
              <a:defRPr/>
            </a:pPr>
            <a:r>
              <a:rPr lang="it-IT" altLang="en-US" sz="1400" dirty="0" smtClean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altLang="en-US" sz="1400" b="1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PIC è unico per ciascun Organismo, se già si possiede non è necessario richiederne uno nuovo! </a:t>
            </a:r>
          </a:p>
          <a:p>
            <a:pPr marL="541338" indent="-541338" algn="ctr">
              <a:defRPr/>
            </a:pPr>
            <a:r>
              <a:rPr lang="it-IT" altLang="en-US" sz="1200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Consultare il </a:t>
            </a:r>
            <a:r>
              <a:rPr lang="it-IT" altLang="en-US" sz="1200" b="1" i="1" dirty="0" err="1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Participant</a:t>
            </a:r>
            <a:r>
              <a:rPr lang="it-IT" altLang="en-US" sz="1200" b="1" i="1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Portal </a:t>
            </a:r>
            <a:r>
              <a:rPr lang="it-IT" altLang="en-US" sz="1200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altLang="en-US" sz="1200" i="1" dirty="0" err="1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r>
              <a:rPr lang="it-IT" altLang="en-US" sz="1200" i="1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 </a:t>
            </a:r>
            <a:r>
              <a:rPr lang="it-IT" altLang="en-US" sz="1200" i="1" dirty="0" err="1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search</a:t>
            </a:r>
            <a:r>
              <a:rPr lang="it-IT" altLang="en-US" sz="1200" i="1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)</a:t>
            </a:r>
            <a:r>
              <a:rPr lang="it-IT" altLang="en-US" sz="1200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it-IT" altLang="en-US" sz="1200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ulteriori informazioni: cfr. </a:t>
            </a:r>
            <a:r>
              <a:rPr lang="it-IT" altLang="en-US" sz="1200" i="1" dirty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Guida al Programma - Parte C </a:t>
            </a:r>
            <a:endParaRPr lang="it-IT" altLang="en-US" sz="1400" i="1" dirty="0">
              <a:solidFill>
                <a:srgbClr val="00337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0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31988"/>
            <a:ext cx="7772400" cy="22891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it-IT" sz="4000" b="1" dirty="0">
                <a:solidFill>
                  <a:srgbClr val="38A7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Caratteristiche dell’Azione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5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it-I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Step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(1)</a:t>
            </a: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it-IT" sz="3600" b="1" dirty="0" err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it-IT" sz="3600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endParaRPr lang="en-GB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6803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239492" y="1659613"/>
            <a:ext cx="8640763" cy="4464050"/>
          </a:xfrm>
          <a:solidFill>
            <a:schemeClr val="bg1"/>
          </a:solidFill>
          <a:ln w="38100">
            <a:noFill/>
          </a:ln>
        </p:spPr>
        <p:txBody>
          <a:bodyPr/>
          <a:lstStyle/>
          <a:p>
            <a:pPr marL="342900" indent="-342900" algn="just">
              <a:buFontTx/>
              <a:buAutoNum type="arabicParenR"/>
              <a:defRPr/>
            </a:pPr>
            <a:r>
              <a:rPr lang="it-IT" altLang="en-US" sz="1900" dirty="0" smtClean="0">
                <a:solidFill>
                  <a:srgbClr val="003374"/>
                </a:solidFill>
              </a:rPr>
              <a:t>Per procedere alla registrazione </a:t>
            </a:r>
            <a:r>
              <a:rPr lang="it-IT" altLang="en-US" sz="1900" b="1" dirty="0" smtClean="0">
                <a:solidFill>
                  <a:srgbClr val="003374"/>
                </a:solidFill>
              </a:rPr>
              <a:t>nell’</a:t>
            </a:r>
            <a:r>
              <a:rPr lang="it-IT" altLang="en-US" sz="1900" b="1" i="1" dirty="0" err="1" smtClean="0">
                <a:solidFill>
                  <a:srgbClr val="003374"/>
                </a:solidFill>
              </a:rPr>
              <a:t>Unique</a:t>
            </a:r>
            <a:r>
              <a:rPr lang="it-IT" altLang="en-US" sz="1900" b="1" i="1" dirty="0" smtClean="0">
                <a:solidFill>
                  <a:srgbClr val="003374"/>
                </a:solidFill>
              </a:rPr>
              <a:t> </a:t>
            </a:r>
            <a:r>
              <a:rPr lang="it-IT" altLang="en-US" sz="1900" b="1" i="1" dirty="0" err="1" smtClean="0">
                <a:solidFill>
                  <a:srgbClr val="003374"/>
                </a:solidFill>
              </a:rPr>
              <a:t>Registration</a:t>
            </a:r>
            <a:r>
              <a:rPr lang="it-IT" altLang="en-US" sz="1900" b="1" i="1" dirty="0" smtClean="0">
                <a:solidFill>
                  <a:srgbClr val="003374"/>
                </a:solidFill>
              </a:rPr>
              <a:t> </a:t>
            </a:r>
            <a:r>
              <a:rPr lang="it-IT" altLang="en-US" sz="1900" b="1" i="1" dirty="0" err="1" smtClean="0">
                <a:solidFill>
                  <a:srgbClr val="003374"/>
                </a:solidFill>
              </a:rPr>
              <a:t>Facility</a:t>
            </a:r>
            <a:r>
              <a:rPr lang="it-IT" altLang="en-US" sz="1900" b="1" dirty="0" smtClean="0">
                <a:solidFill>
                  <a:srgbClr val="003374"/>
                </a:solidFill>
              </a:rPr>
              <a:t> (URF)</a:t>
            </a:r>
            <a:r>
              <a:rPr lang="it-IT" altLang="en-US" sz="1900" dirty="0" smtClean="0">
                <a:solidFill>
                  <a:srgbClr val="003374"/>
                </a:solidFill>
              </a:rPr>
              <a:t> è necessario, preliminarmente, essere in possesso di un </a:t>
            </a:r>
            <a:r>
              <a:rPr lang="it-IT" altLang="en-US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EU LOGIN - EX ECAS</a:t>
            </a:r>
            <a:r>
              <a:rPr lang="it-IT" altLang="en-US" sz="1900" dirty="0" smtClean="0">
                <a:solidFill>
                  <a:srgbClr val="C00000"/>
                </a:solidFill>
              </a:rPr>
              <a:t> </a:t>
            </a:r>
            <a:r>
              <a:rPr lang="it-IT" altLang="en-US" sz="1900" dirty="0">
                <a:solidFill>
                  <a:srgbClr val="003374"/>
                </a:solidFill>
              </a:rPr>
              <a:t>(</a:t>
            </a:r>
            <a:r>
              <a:rPr lang="it-IT" sz="1900" dirty="0">
                <a:solidFill>
                  <a:srgbClr val="003374"/>
                </a:solidFill>
              </a:rPr>
              <a:t>https://webgate.ec.europa.eu/cas/eim/external/register.cgi)</a:t>
            </a:r>
            <a:endParaRPr lang="en-GB" altLang="en-US" sz="1900" dirty="0">
              <a:solidFill>
                <a:srgbClr val="003374"/>
              </a:solidFill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it-IT" altLang="en-US" sz="1900" dirty="0" smtClean="0">
              <a:solidFill>
                <a:srgbClr val="003374"/>
              </a:solidFill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it-IT" altLang="en-US" sz="1900" dirty="0">
                <a:solidFill>
                  <a:srgbClr val="003374"/>
                </a:solidFill>
              </a:rPr>
              <a:t>S</a:t>
            </a:r>
            <a:r>
              <a:rPr lang="it-IT" altLang="en-US" sz="1900" dirty="0" smtClean="0">
                <a:solidFill>
                  <a:srgbClr val="003374"/>
                </a:solidFill>
              </a:rPr>
              <a:t>uccessivamente è possibile registrarsi nell’</a:t>
            </a:r>
            <a:r>
              <a:rPr lang="it-IT" altLang="en-US" sz="1900" b="1" dirty="0" smtClean="0">
                <a:solidFill>
                  <a:srgbClr val="003374"/>
                </a:solidFill>
              </a:rPr>
              <a:t>URF</a:t>
            </a:r>
            <a:r>
              <a:rPr lang="it-IT" altLang="en-US" sz="1900" dirty="0" smtClean="0">
                <a:solidFill>
                  <a:srgbClr val="003374"/>
                </a:solidFill>
              </a:rPr>
              <a:t> attraverso </a:t>
            </a:r>
            <a:r>
              <a:rPr lang="it-IT" altLang="en-US" sz="1900" i="1" dirty="0" smtClean="0">
                <a:solidFill>
                  <a:srgbClr val="003374"/>
                </a:solidFill>
              </a:rPr>
              <a:t>l’</a:t>
            </a:r>
            <a:r>
              <a:rPr lang="it-IT" altLang="en-US" sz="1900" i="1" dirty="0" err="1" smtClean="0">
                <a:solidFill>
                  <a:srgbClr val="003374"/>
                </a:solidFill>
              </a:rPr>
              <a:t>Education</a:t>
            </a:r>
            <a:r>
              <a:rPr lang="it-IT" altLang="en-US" sz="1900" i="1" dirty="0" smtClean="0">
                <a:solidFill>
                  <a:srgbClr val="003374"/>
                </a:solidFill>
              </a:rPr>
              <a:t>, </a:t>
            </a:r>
            <a:r>
              <a:rPr lang="it-IT" altLang="en-US" sz="1900" i="1" dirty="0" err="1" smtClean="0">
                <a:solidFill>
                  <a:srgbClr val="003374"/>
                </a:solidFill>
              </a:rPr>
              <a:t>Audiovisual</a:t>
            </a:r>
            <a:r>
              <a:rPr lang="it-IT" altLang="en-US" sz="1900" i="1" dirty="0" smtClean="0">
                <a:solidFill>
                  <a:srgbClr val="003374"/>
                </a:solidFill>
              </a:rPr>
              <a:t>, Culture, </a:t>
            </a:r>
            <a:r>
              <a:rPr lang="it-IT" altLang="en-US" sz="1900" i="1" dirty="0" err="1" smtClean="0">
                <a:solidFill>
                  <a:srgbClr val="003374"/>
                </a:solidFill>
              </a:rPr>
              <a:t>Citizenship</a:t>
            </a:r>
            <a:r>
              <a:rPr lang="it-IT" altLang="en-US" sz="1900" i="1" dirty="0" smtClean="0">
                <a:solidFill>
                  <a:srgbClr val="003374"/>
                </a:solidFill>
              </a:rPr>
              <a:t> and </a:t>
            </a:r>
            <a:r>
              <a:rPr lang="it-IT" altLang="en-US" sz="1900" i="1" dirty="0" err="1" smtClean="0">
                <a:solidFill>
                  <a:srgbClr val="003374"/>
                </a:solidFill>
              </a:rPr>
              <a:t>Volunteering</a:t>
            </a:r>
            <a:r>
              <a:rPr lang="it-IT" altLang="en-US" sz="1900" i="1" dirty="0" smtClean="0">
                <a:solidFill>
                  <a:srgbClr val="003374"/>
                </a:solidFill>
              </a:rPr>
              <a:t> </a:t>
            </a:r>
            <a:r>
              <a:rPr lang="it-IT" altLang="en-US" sz="1900" i="1" dirty="0" err="1" smtClean="0">
                <a:solidFill>
                  <a:srgbClr val="003374"/>
                </a:solidFill>
              </a:rPr>
              <a:t>Participant</a:t>
            </a:r>
            <a:r>
              <a:rPr lang="it-IT" altLang="en-US" sz="1900" i="1" dirty="0" smtClean="0">
                <a:solidFill>
                  <a:srgbClr val="003374"/>
                </a:solidFill>
              </a:rPr>
              <a:t> Portal </a:t>
            </a:r>
            <a:r>
              <a:rPr lang="it-IT" altLang="en-US" sz="1900" dirty="0" smtClean="0">
                <a:solidFill>
                  <a:srgbClr val="003374"/>
                </a:solidFill>
              </a:rPr>
              <a:t>(</a:t>
            </a:r>
            <a:r>
              <a:rPr lang="it-IT" sz="1900" dirty="0" smtClean="0">
                <a:solidFill>
                  <a:srgbClr val="003374"/>
                </a:solidFill>
              </a:rPr>
              <a:t>http</a:t>
            </a:r>
            <a:r>
              <a:rPr lang="it-IT" sz="1900" dirty="0">
                <a:solidFill>
                  <a:srgbClr val="003374"/>
                </a:solidFill>
              </a:rPr>
              <a:t>://</a:t>
            </a:r>
            <a:r>
              <a:rPr lang="it-IT" sz="1900" dirty="0" smtClean="0">
                <a:solidFill>
                  <a:srgbClr val="003374"/>
                </a:solidFill>
              </a:rPr>
              <a:t>ec.europa.eu/</a:t>
            </a:r>
            <a:r>
              <a:rPr lang="it-IT" sz="1900" dirty="0" err="1" smtClean="0">
                <a:solidFill>
                  <a:srgbClr val="003374"/>
                </a:solidFill>
              </a:rPr>
              <a:t>education</a:t>
            </a:r>
            <a:r>
              <a:rPr lang="it-IT" sz="1900" dirty="0" smtClean="0">
                <a:solidFill>
                  <a:srgbClr val="003374"/>
                </a:solidFill>
              </a:rPr>
              <a:t>/</a:t>
            </a:r>
            <a:r>
              <a:rPr lang="it-IT" sz="1900" dirty="0" err="1" smtClean="0">
                <a:solidFill>
                  <a:srgbClr val="003374"/>
                </a:solidFill>
              </a:rPr>
              <a:t>participants</a:t>
            </a:r>
            <a:r>
              <a:rPr lang="it-IT" sz="1900" dirty="0" smtClean="0">
                <a:solidFill>
                  <a:srgbClr val="003374"/>
                </a:solidFill>
              </a:rPr>
              <a:t>/</a:t>
            </a:r>
            <a:r>
              <a:rPr lang="it-IT" sz="1900" dirty="0" err="1" smtClean="0">
                <a:solidFill>
                  <a:srgbClr val="003374"/>
                </a:solidFill>
              </a:rPr>
              <a:t>portal</a:t>
            </a:r>
            <a:r>
              <a:rPr lang="it-IT" sz="1900" dirty="0" smtClean="0">
                <a:solidFill>
                  <a:srgbClr val="003374"/>
                </a:solidFill>
              </a:rPr>
              <a:t>/desktop/en/</a:t>
            </a:r>
            <a:r>
              <a:rPr lang="it-IT" sz="1900" dirty="0" err="1" smtClean="0">
                <a:solidFill>
                  <a:srgbClr val="003374"/>
                </a:solidFill>
              </a:rPr>
              <a:t>organisations</a:t>
            </a:r>
            <a:r>
              <a:rPr lang="it-IT" sz="1900" dirty="0" smtClean="0">
                <a:solidFill>
                  <a:srgbClr val="003374"/>
                </a:solidFill>
              </a:rPr>
              <a:t>/register.html</a:t>
            </a:r>
            <a:r>
              <a:rPr lang="it-IT" altLang="en-US" sz="1900" dirty="0">
                <a:solidFill>
                  <a:srgbClr val="003374"/>
                </a:solidFill>
              </a:rPr>
              <a:t>)</a:t>
            </a:r>
          </a:p>
          <a:p>
            <a:pPr marL="0" indent="0" algn="ctr">
              <a:buNone/>
              <a:defRPr/>
            </a:pPr>
            <a:endParaRPr lang="it-IT" altLang="en-US" sz="2000" u="sng" dirty="0" smtClean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it-IT" altLang="en-US" sz="2000" b="1" u="sng" dirty="0" smtClean="0">
                <a:solidFill>
                  <a:srgbClr val="003374"/>
                </a:solidFill>
              </a:rPr>
              <a:t>L’URF sarà lo strumento attraverso il quale verranno gestite tutte le informazioni legali e finanziarie relative al singolo Organismo partecipante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061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374" y="782514"/>
            <a:ext cx="8135938" cy="594092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it-IT" sz="3600" b="1" dirty="0" err="1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it-IT" sz="36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GB" sz="1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Segnaposto testo 3"/>
          <p:cNvSpPr>
            <a:spLocks noGrp="1"/>
          </p:cNvSpPr>
          <p:nvPr>
            <p:ph type="body" sz="half" idx="2"/>
          </p:nvPr>
        </p:nvSpPr>
        <p:spPr>
          <a:xfrm>
            <a:off x="360486" y="1428750"/>
            <a:ext cx="8528538" cy="4418135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endParaRPr lang="it-IT" sz="2000" dirty="0" smtClean="0">
              <a:solidFill>
                <a:srgbClr val="003374"/>
              </a:solidFill>
            </a:endParaRPr>
          </a:p>
          <a:p>
            <a:r>
              <a:rPr lang="it-IT" sz="2000" dirty="0" err="1" smtClean="0">
                <a:solidFill>
                  <a:srgbClr val="003374"/>
                </a:solidFill>
              </a:rPr>
              <a:t>Uploadare</a:t>
            </a:r>
            <a:r>
              <a:rPr lang="it-IT" sz="2000" dirty="0" smtClean="0">
                <a:solidFill>
                  <a:srgbClr val="003374"/>
                </a:solidFill>
              </a:rPr>
              <a:t> i seguenti </a:t>
            </a:r>
            <a:r>
              <a:rPr lang="it-IT" sz="2000" dirty="0">
                <a:solidFill>
                  <a:srgbClr val="003374"/>
                </a:solidFill>
              </a:rPr>
              <a:t>documenti </a:t>
            </a:r>
            <a:r>
              <a:rPr lang="it-IT" sz="2000" b="1" dirty="0" smtClean="0">
                <a:solidFill>
                  <a:srgbClr val="003374"/>
                </a:solidFill>
              </a:rPr>
              <a:t>nell’URF</a:t>
            </a:r>
            <a:r>
              <a:rPr lang="it-IT" sz="2000" dirty="0" smtClean="0">
                <a:solidFill>
                  <a:srgbClr val="003374"/>
                </a:solidFill>
              </a:rPr>
              <a:t>:</a:t>
            </a:r>
            <a:endParaRPr lang="it-IT" sz="2000" dirty="0">
              <a:solidFill>
                <a:srgbClr val="003374"/>
              </a:solidFill>
            </a:endParaRPr>
          </a:p>
          <a:p>
            <a:pPr marL="457200" indent="-457200" algn="just">
              <a:defRPr/>
            </a:pPr>
            <a:endParaRPr lang="it-IT" sz="2000" dirty="0">
              <a:latin typeface="Cambria" panose="02040503050406030204" pitchFamily="18" charset="0"/>
            </a:endParaRPr>
          </a:p>
          <a:p>
            <a:pPr marL="361950" indent="-361950" algn="just">
              <a:buFont typeface="Wingdings" pitchFamily="2" charset="2"/>
              <a:buChar char="ð"/>
              <a:defRPr/>
            </a:pPr>
            <a:r>
              <a:rPr lang="it-IT" sz="2000" dirty="0" smtClean="0">
                <a:solidFill>
                  <a:srgbClr val="003374"/>
                </a:solidFill>
              </a:rPr>
              <a:t>il </a:t>
            </a:r>
            <a:r>
              <a:rPr lang="it-IT" sz="2000" dirty="0">
                <a:solidFill>
                  <a:srgbClr val="003374"/>
                </a:solidFill>
              </a:rPr>
              <a:t>modello di identificazione legale (</a:t>
            </a:r>
            <a:r>
              <a:rPr lang="it-IT" sz="2000" b="1" i="1" dirty="0" err="1">
                <a:solidFill>
                  <a:srgbClr val="003374"/>
                </a:solidFill>
              </a:rPr>
              <a:t>legal</a:t>
            </a:r>
            <a:r>
              <a:rPr lang="it-IT" sz="2000" b="1" i="1" dirty="0">
                <a:solidFill>
                  <a:srgbClr val="003374"/>
                </a:solidFill>
              </a:rPr>
              <a:t> </a:t>
            </a:r>
            <a:r>
              <a:rPr lang="it-IT" sz="2000" b="1" i="1" dirty="0" err="1">
                <a:solidFill>
                  <a:srgbClr val="003374"/>
                </a:solidFill>
              </a:rPr>
              <a:t>entity</a:t>
            </a:r>
            <a:r>
              <a:rPr lang="it-IT" sz="2000" b="1" i="1" dirty="0">
                <a:solidFill>
                  <a:srgbClr val="003374"/>
                </a:solidFill>
              </a:rPr>
              <a:t> </a:t>
            </a:r>
            <a:r>
              <a:rPr lang="it-IT" sz="2000" b="1" i="1" dirty="0" err="1" smtClean="0">
                <a:solidFill>
                  <a:srgbClr val="003374"/>
                </a:solidFill>
              </a:rPr>
              <a:t>form</a:t>
            </a:r>
            <a:r>
              <a:rPr lang="it-IT" sz="2000" dirty="0" smtClean="0">
                <a:solidFill>
                  <a:srgbClr val="003374"/>
                </a:solidFill>
              </a:rPr>
              <a:t>)</a:t>
            </a:r>
          </a:p>
          <a:p>
            <a:pPr marL="361950" indent="-361950" algn="just">
              <a:buFont typeface="Wingdings" pitchFamily="2" charset="2"/>
              <a:buChar char="ð"/>
              <a:defRPr/>
            </a:pPr>
            <a:r>
              <a:rPr lang="it-IT" sz="2000" dirty="0" smtClean="0">
                <a:solidFill>
                  <a:srgbClr val="003374"/>
                </a:solidFill>
              </a:rPr>
              <a:t>il </a:t>
            </a:r>
            <a:r>
              <a:rPr lang="it-IT" sz="2000" dirty="0">
                <a:solidFill>
                  <a:srgbClr val="003374"/>
                </a:solidFill>
              </a:rPr>
              <a:t>modello di identificazione finanziaria (</a:t>
            </a:r>
            <a:r>
              <a:rPr lang="it-IT" sz="2000" b="1" i="1" dirty="0" err="1">
                <a:solidFill>
                  <a:srgbClr val="003374"/>
                </a:solidFill>
              </a:rPr>
              <a:t>financial</a:t>
            </a:r>
            <a:r>
              <a:rPr lang="it-IT" sz="2000" b="1" i="1" dirty="0">
                <a:solidFill>
                  <a:srgbClr val="003374"/>
                </a:solidFill>
              </a:rPr>
              <a:t> </a:t>
            </a:r>
            <a:r>
              <a:rPr lang="it-IT" sz="2000" b="1" i="1" dirty="0" err="1">
                <a:solidFill>
                  <a:srgbClr val="003374"/>
                </a:solidFill>
              </a:rPr>
              <a:t>identification</a:t>
            </a:r>
            <a:r>
              <a:rPr lang="it-IT" sz="2000" b="1" i="1" dirty="0">
                <a:solidFill>
                  <a:srgbClr val="003374"/>
                </a:solidFill>
              </a:rPr>
              <a:t> </a:t>
            </a:r>
            <a:r>
              <a:rPr lang="it-IT" sz="2000" b="1" i="1" dirty="0" err="1" smtClean="0">
                <a:solidFill>
                  <a:srgbClr val="003374"/>
                </a:solidFill>
              </a:rPr>
              <a:t>form</a:t>
            </a:r>
            <a:r>
              <a:rPr lang="it-IT" sz="2000" dirty="0" smtClean="0">
                <a:solidFill>
                  <a:srgbClr val="003374"/>
                </a:solidFill>
              </a:rPr>
              <a:t>)</a:t>
            </a:r>
          </a:p>
          <a:p>
            <a:pPr marL="361950" indent="-361950" algn="just">
              <a:buFont typeface="Wingdings" pitchFamily="2" charset="2"/>
              <a:buChar char="ð"/>
              <a:defRPr/>
            </a:pPr>
            <a:r>
              <a:rPr lang="it-IT" sz="2000" dirty="0" smtClean="0">
                <a:solidFill>
                  <a:srgbClr val="003374"/>
                </a:solidFill>
              </a:rPr>
              <a:t>il </a:t>
            </a:r>
            <a:r>
              <a:rPr lang="it-IT" sz="2000" dirty="0">
                <a:solidFill>
                  <a:srgbClr val="003374"/>
                </a:solidFill>
              </a:rPr>
              <a:t>documento che attesta l’esistenza dell’ente (</a:t>
            </a:r>
            <a:r>
              <a:rPr lang="it-IT" sz="2000" b="1" dirty="0">
                <a:solidFill>
                  <a:srgbClr val="003374"/>
                </a:solidFill>
              </a:rPr>
              <a:t>visura camerale, attribuzione di partita IVA, atto costitutivo</a:t>
            </a:r>
            <a:r>
              <a:rPr lang="it-IT" sz="2000" dirty="0" smtClean="0">
                <a:solidFill>
                  <a:srgbClr val="003374"/>
                </a:solidFill>
              </a:rPr>
              <a:t>)</a:t>
            </a:r>
            <a:endParaRPr lang="it-IT" sz="2000" dirty="0">
              <a:solidFill>
                <a:srgbClr val="003374"/>
              </a:solidFill>
            </a:endParaRPr>
          </a:p>
          <a:p>
            <a:endParaRPr lang="it-IT" sz="2000" dirty="0" smtClean="0">
              <a:solidFill>
                <a:srgbClr val="003374"/>
              </a:solidFill>
            </a:endParaRPr>
          </a:p>
          <a:p>
            <a:r>
              <a:rPr lang="it-IT" sz="2000" dirty="0">
                <a:solidFill>
                  <a:srgbClr val="003374"/>
                </a:solidFill>
              </a:rPr>
              <a:t> </a:t>
            </a:r>
          </a:p>
          <a:p>
            <a:pPr algn="ctr"/>
            <a:r>
              <a:rPr lang="it-IT" sz="2000" dirty="0">
                <a:solidFill>
                  <a:srgbClr val="003374"/>
                </a:solidFill>
              </a:rPr>
              <a:t>Per ulteriori informazioni possono consultare il nostro sito, alla </a:t>
            </a:r>
            <a:r>
              <a:rPr lang="it-IT" sz="2000" dirty="0" smtClean="0">
                <a:solidFill>
                  <a:srgbClr val="003374"/>
                </a:solidFill>
              </a:rPr>
              <a:t>pagina:</a:t>
            </a:r>
          </a:p>
          <a:p>
            <a:pPr algn="ctr"/>
            <a:r>
              <a:rPr lang="it-IT" sz="2000" u="sng" dirty="0" smtClean="0">
                <a:hlinkClick r:id="rId3"/>
              </a:rPr>
              <a:t>http</a:t>
            </a:r>
            <a:r>
              <a:rPr lang="it-IT" sz="2000" u="sng" dirty="0">
                <a:hlinkClick r:id="rId3"/>
              </a:rPr>
              <a:t>://www.erasmusplus.it/registrazione-</a:t>
            </a:r>
            <a:r>
              <a:rPr lang="it-IT" sz="2000" u="sng" dirty="0" err="1">
                <a:hlinkClick r:id="rId3"/>
              </a:rPr>
              <a:t>eulogin</a:t>
            </a:r>
            <a:r>
              <a:rPr lang="it-IT" sz="2000" u="sng" dirty="0">
                <a:hlinkClick r:id="rId3"/>
              </a:rPr>
              <a:t>-</a:t>
            </a:r>
            <a:r>
              <a:rPr lang="it-IT" sz="2000" u="sng" dirty="0" err="1">
                <a:hlinkClick r:id="rId3"/>
              </a:rPr>
              <a:t>urf</a:t>
            </a:r>
            <a:r>
              <a:rPr lang="it-IT" sz="2000" u="sng" dirty="0">
                <a:hlinkClick r:id="rId3"/>
              </a:rPr>
              <a:t>/#</a:t>
            </a:r>
            <a:r>
              <a:rPr lang="it-IT" sz="2000" u="sng" dirty="0" err="1">
                <a:hlinkClick r:id="rId3"/>
              </a:rPr>
              <a:t>urf</a:t>
            </a:r>
            <a:r>
              <a:rPr lang="it-IT" sz="2000" dirty="0"/>
              <a:t>.</a:t>
            </a:r>
          </a:p>
          <a:p>
            <a:pPr marL="266700" indent="-266700">
              <a:buFont typeface="+mj-lt"/>
              <a:buAutoNum type="arabicParenR" startAt="4"/>
              <a:defRPr/>
            </a:pPr>
            <a:endParaRPr lang="it-IT" altLang="en-US" sz="20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212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609600"/>
            <a:ext cx="8135938" cy="7318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it-IT" sz="3600" b="1" dirty="0" err="1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it-IT" sz="36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</a:t>
            </a:r>
            <a:endParaRPr lang="en-GB" sz="1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Segnaposto testo 3"/>
          <p:cNvSpPr>
            <a:spLocks noGrp="1"/>
          </p:cNvSpPr>
          <p:nvPr>
            <p:ph type="body" sz="half" idx="2"/>
          </p:nvPr>
        </p:nvSpPr>
        <p:spPr>
          <a:xfrm>
            <a:off x="250825" y="1428750"/>
            <a:ext cx="8569325" cy="4933950"/>
          </a:xfrm>
          <a:solidFill>
            <a:schemeClr val="bg1"/>
          </a:solidFill>
          <a:ln w="38100">
            <a:noFill/>
          </a:ln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arenR" startAt="3"/>
              <a:defRPr/>
            </a:pPr>
            <a:r>
              <a:rPr lang="it-IT" altLang="en-US" sz="2000" dirty="0">
                <a:solidFill>
                  <a:srgbClr val="003374"/>
                </a:solidFill>
              </a:rPr>
              <a:t>A</a:t>
            </a:r>
            <a:r>
              <a:rPr lang="it-IT" altLang="en-US" sz="2000" dirty="0" smtClean="0">
                <a:solidFill>
                  <a:srgbClr val="003374"/>
                </a:solidFill>
              </a:rPr>
              <a:t> seguito della registrazione sull’</a:t>
            </a:r>
            <a:r>
              <a:rPr lang="it-IT" altLang="en-US" sz="2000" b="1" dirty="0" smtClean="0">
                <a:solidFill>
                  <a:srgbClr val="003374"/>
                </a:solidFill>
              </a:rPr>
              <a:t>URF</a:t>
            </a:r>
            <a:r>
              <a:rPr lang="it-IT" altLang="en-US" sz="2000" dirty="0" smtClean="0">
                <a:solidFill>
                  <a:srgbClr val="003374"/>
                </a:solidFill>
              </a:rPr>
              <a:t> verrà generato il </a:t>
            </a:r>
            <a:r>
              <a:rPr lang="it-IT" altLang="en-US" sz="2000" b="1" dirty="0" err="1" smtClean="0">
                <a:solidFill>
                  <a:srgbClr val="C00000"/>
                </a:solidFill>
              </a:rPr>
              <a:t>Participant</a:t>
            </a:r>
            <a:r>
              <a:rPr lang="it-IT" altLang="en-US" sz="2000" b="1" dirty="0" smtClean="0">
                <a:solidFill>
                  <a:srgbClr val="C00000"/>
                </a:solidFill>
              </a:rPr>
              <a:t> </a:t>
            </a:r>
            <a:r>
              <a:rPr lang="it-IT" altLang="en-US" sz="2000" b="1" dirty="0" err="1" smtClean="0">
                <a:solidFill>
                  <a:srgbClr val="C00000"/>
                </a:solidFill>
              </a:rPr>
              <a:t>Identification</a:t>
            </a:r>
            <a:r>
              <a:rPr lang="it-IT" altLang="en-US" sz="2000" b="1" dirty="0" smtClean="0">
                <a:solidFill>
                  <a:srgbClr val="C00000"/>
                </a:solidFill>
              </a:rPr>
              <a:t> Code (PIC)</a:t>
            </a:r>
            <a:r>
              <a:rPr lang="it-IT" altLang="en-US" sz="2000" dirty="0" smtClean="0">
                <a:solidFill>
                  <a:srgbClr val="003374"/>
                </a:solidFill>
              </a:rPr>
              <a:t>, codice indispensabile per poter compilare il formulario di candidatura (web-</a:t>
            </a:r>
            <a:r>
              <a:rPr lang="it-IT" altLang="en-US" sz="2000" dirty="0" err="1" smtClean="0">
                <a:solidFill>
                  <a:srgbClr val="003374"/>
                </a:solidFill>
              </a:rPr>
              <a:t>form</a:t>
            </a:r>
            <a:r>
              <a:rPr lang="it-IT" altLang="en-US" sz="2000" dirty="0" smtClean="0">
                <a:solidFill>
                  <a:srgbClr val="003374"/>
                </a:solidFill>
              </a:rPr>
              <a:t>) e richiedere il finanziamento per i progetti di mobilità e di cooperazione in Erasmus+. Si segnala che tale PIC</a:t>
            </a:r>
            <a:r>
              <a:rPr lang="it-IT" altLang="en-US" sz="2000" b="1" dirty="0" smtClean="0">
                <a:solidFill>
                  <a:srgbClr val="003374"/>
                </a:solidFill>
              </a:rPr>
              <a:t> è unico per ciascun Organismo </a:t>
            </a:r>
            <a:r>
              <a:rPr lang="it-IT" altLang="en-US" sz="2000" dirty="0" smtClean="0">
                <a:solidFill>
                  <a:srgbClr val="003374"/>
                </a:solidFill>
              </a:rPr>
              <a:t>e che taluni potrebbero essere </a:t>
            </a:r>
            <a:r>
              <a:rPr lang="it-IT" altLang="en-US" sz="2000" b="1" dirty="0" smtClean="0">
                <a:solidFill>
                  <a:srgbClr val="003374"/>
                </a:solidFill>
              </a:rPr>
              <a:t>già in possesso</a:t>
            </a:r>
            <a:r>
              <a:rPr lang="it-IT" altLang="en-US" sz="2000" dirty="0" smtClean="0">
                <a:solidFill>
                  <a:srgbClr val="003374"/>
                </a:solidFill>
              </a:rPr>
              <a:t> dello stesso; per verificare se si è già in possesso del PIC è possibile consultare il seguente sito Internet: </a:t>
            </a:r>
          </a:p>
          <a:p>
            <a:pPr algn="ctr">
              <a:defRPr/>
            </a:pPr>
            <a:r>
              <a:rPr lang="it-IT" altLang="en-US" sz="2000" dirty="0" smtClean="0">
                <a:solidFill>
                  <a:srgbClr val="003374"/>
                </a:solidFill>
              </a:rPr>
              <a:t>	</a:t>
            </a:r>
            <a:r>
              <a:rPr lang="it-IT" altLang="en-US" sz="2000" u="sng" dirty="0" smtClean="0">
                <a:solidFill>
                  <a:srgbClr val="003374"/>
                </a:solidFill>
              </a:rPr>
              <a:t>http://ec.europa.eu/education/participants/portal/desktop/en/organisations/search.html</a:t>
            </a:r>
          </a:p>
          <a:p>
            <a:pPr algn="ctr">
              <a:defRPr/>
            </a:pPr>
            <a:r>
              <a:rPr lang="it-IT" altLang="en-US" sz="2000" b="1" u="sng" dirty="0" smtClean="0">
                <a:solidFill>
                  <a:srgbClr val="003374"/>
                </a:solidFill>
              </a:rPr>
              <a:t>Il PIC sarà il codice identificativo di ogni Organismo per poter risultare eleggibile in Erasmus+ come soggetto candidato o come partner</a:t>
            </a:r>
          </a:p>
          <a:p>
            <a:pPr algn="ctr">
              <a:defRPr/>
            </a:pPr>
            <a:endParaRPr lang="it-IT" altLang="en-US" sz="2000" dirty="0" smtClean="0">
              <a:solidFill>
                <a:srgbClr val="003374"/>
              </a:solidFill>
            </a:endParaRPr>
          </a:p>
          <a:p>
            <a:pPr algn="ctr">
              <a:defRPr/>
            </a:pPr>
            <a:r>
              <a:rPr lang="it-IT" altLang="en-US" sz="2000" dirty="0" smtClean="0">
                <a:solidFill>
                  <a:srgbClr val="003374"/>
                </a:solidFill>
              </a:rPr>
              <a:t>per ulteriori informazioni: Cfr. parte C della Guida al Programma</a:t>
            </a:r>
          </a:p>
          <a:p>
            <a:pPr marL="266700" indent="-266700">
              <a:defRPr/>
            </a:pPr>
            <a:endParaRPr lang="it-IT" altLang="en-US" sz="2000" dirty="0" smtClean="0"/>
          </a:p>
          <a:p>
            <a:pPr marL="446088" lvl="0" indent="-446088">
              <a:buFont typeface="+mj-lt"/>
              <a:buAutoNum type="arabicParenR" startAt="4"/>
              <a:defRPr/>
            </a:pPr>
            <a:r>
              <a:rPr lang="it-IT" sz="2000" dirty="0" smtClean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Compilare</a:t>
            </a:r>
            <a:r>
              <a:rPr lang="it-IT" sz="2000" b="1" dirty="0" smtClean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dirty="0" smtClean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it-IT" sz="2000" b="1" dirty="0" smtClean="0">
                <a:solidFill>
                  <a:srgbClr val="00337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WEB-FORM KA202</a:t>
            </a:r>
            <a:endParaRPr lang="it-IT" sz="2000" dirty="0" smtClean="0"/>
          </a:p>
          <a:p>
            <a:pPr marL="266700" indent="-266700">
              <a:buFont typeface="+mj-lt"/>
              <a:buAutoNum type="arabicParenR" startAt="4"/>
              <a:defRPr/>
            </a:pPr>
            <a:endParaRPr lang="it-IT" altLang="en-US" sz="20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590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350838" y="1014853"/>
            <a:ext cx="8208962" cy="480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eaLnBrk="0" hangingPunc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it-IT" dirty="0"/>
              <a:t>Agenzia Erasmus+ </a:t>
            </a:r>
            <a:r>
              <a:rPr lang="it-IT" dirty="0" smtClean="0"/>
              <a:t>INAPP </a:t>
            </a:r>
            <a:r>
              <a:rPr lang="it-IT" dirty="0"/>
              <a:t>è anche su:   </a:t>
            </a:r>
          </a:p>
        </p:txBody>
      </p:sp>
      <p:pic>
        <p:nvPicPr>
          <p:cNvPr id="91139" name="irc_mi" descr="http://www.culturaeculture.it/wp-content/uploads/2014/02/Face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681163"/>
            <a:ext cx="28622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852738"/>
            <a:ext cx="4535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000" b="1" kern="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Clicca su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it-IT" sz="2000" b="1" kern="0" dirty="0">
              <a:latin typeface="Century Gothic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it-IT" sz="800" b="1" u="sng" kern="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000" b="1" u="sng" kern="0" dirty="0" err="1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</a:t>
            </a:r>
            <a:r>
              <a:rPr lang="it-IT" sz="2000" b="1" u="sng" kern="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PIACE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1500" b="1" u="sng" dirty="0">
                <a:solidFill>
                  <a:srgbClr val="003374"/>
                </a:solidFill>
                <a:latin typeface="+mn-lt"/>
              </a:rPr>
              <a:t>https://</a:t>
            </a:r>
            <a:r>
              <a:rPr lang="it-IT" sz="1500" b="1" u="sng" dirty="0" smtClean="0">
                <a:solidFill>
                  <a:srgbClr val="003374"/>
                </a:solidFill>
                <a:latin typeface="+mn-lt"/>
              </a:rPr>
              <a:t>www.facebook.com/ErasmusplusINAPP</a:t>
            </a:r>
            <a:endParaRPr lang="it-IT" sz="1500" b="1" u="sng" dirty="0">
              <a:solidFill>
                <a:srgbClr val="003374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1500" b="1" u="sng" dirty="0">
                <a:solidFill>
                  <a:srgbClr val="003374"/>
                </a:solidFill>
                <a:latin typeface="+mn-lt"/>
              </a:rPr>
              <a:t>Agenzia </a:t>
            </a:r>
            <a:r>
              <a:rPr lang="it-IT" sz="1500" b="1" u="sng" dirty="0" err="1" smtClean="0">
                <a:solidFill>
                  <a:srgbClr val="003374"/>
                </a:solidFill>
                <a:latin typeface="+mn-lt"/>
              </a:rPr>
              <a:t>Erasmus+INAPP</a:t>
            </a:r>
            <a:r>
              <a:rPr lang="it-IT" sz="2000" b="1" dirty="0" smtClean="0">
                <a:solidFill>
                  <a:srgbClr val="003374"/>
                </a:solidFill>
              </a:rPr>
              <a:t> </a:t>
            </a:r>
            <a:endParaRPr lang="it-IT" sz="2000" b="1" kern="0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08513" y="2852738"/>
            <a:ext cx="4319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000" b="1" kern="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Clicca su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it-IT" sz="2500" b="1" kern="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2000" b="1" kern="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diventa </a:t>
            </a:r>
            <a:r>
              <a:rPr lang="it-IT" sz="2000" b="1" u="sng" kern="0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FOLLOWER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1500" b="1" u="sng" dirty="0">
                <a:solidFill>
                  <a:srgbClr val="003374"/>
                </a:solidFill>
                <a:latin typeface="+mn-lt"/>
              </a:rPr>
              <a:t>@</a:t>
            </a:r>
            <a:r>
              <a:rPr lang="it-IT" sz="1500" b="1" u="sng" dirty="0" err="1" smtClean="0">
                <a:solidFill>
                  <a:srgbClr val="003374"/>
                </a:solidFill>
                <a:latin typeface="+mn-lt"/>
              </a:rPr>
              <a:t>ErasmusPlusINAP</a:t>
            </a:r>
            <a:endParaRPr lang="it-IT" sz="1500" b="1" u="sng" dirty="0" smtClean="0">
              <a:solidFill>
                <a:srgbClr val="003374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1500" b="1" u="sng" dirty="0" err="1" smtClean="0">
                <a:solidFill>
                  <a:srgbClr val="003374"/>
                </a:solidFill>
                <a:latin typeface="+mn-lt"/>
              </a:rPr>
              <a:t>AgenziaErasmus+Inapp</a:t>
            </a:r>
            <a:r>
              <a:rPr lang="it-IT" sz="1800" b="1" dirty="0" smtClean="0">
                <a:solidFill>
                  <a:srgbClr val="003374"/>
                </a:solidFill>
              </a:rPr>
              <a:t> </a:t>
            </a:r>
            <a:endParaRPr lang="it-IT" sz="1800" b="1" kern="0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endParaRPr lang="it-IT" sz="1800" b="1" u="sng" dirty="0">
              <a:latin typeface="+mn-lt"/>
            </a:endParaRPr>
          </a:p>
        </p:txBody>
      </p:sp>
      <p:pic>
        <p:nvPicPr>
          <p:cNvPr id="91142" name="Picture 8" descr="https://blog.twitter.com/sites/all/themes/gazebo/img/ios_homescreen_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713" y="1733550"/>
            <a:ext cx="111918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7838" y="3357563"/>
            <a:ext cx="952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10" descr="C:\Users\arenare.LEONARDO\AppData\Local\Microsoft\Windows\Temporary Internet Files\Content.Outlook\LCZDB71A\seguitwit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6663" y="3541713"/>
            <a:ext cx="10636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3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6625"/>
            <a:ext cx="43926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219450"/>
            <a:ext cx="445611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ZoneTexte 6"/>
          <p:cNvSpPr txBox="1">
            <a:spLocks noChangeArrowheads="1"/>
          </p:cNvSpPr>
          <p:nvPr/>
        </p:nvSpPr>
        <p:spPr bwMode="auto">
          <a:xfrm>
            <a:off x="206375" y="1816100"/>
            <a:ext cx="475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it-IT" sz="2800" b="1" kern="0" dirty="0" err="1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Grazie</a:t>
            </a:r>
            <a:r>
              <a:rPr lang="fr-FR" altLang="it-IT" sz="2800" b="1" kern="0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per l’</a:t>
            </a:r>
            <a:r>
              <a:rPr lang="fr-FR" altLang="it-IT" sz="2800" b="1" kern="0" dirty="0" err="1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attenzione</a:t>
            </a:r>
            <a:r>
              <a:rPr lang="fr-FR" altLang="it-IT" sz="2800" b="1" kern="0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70661" name="TextBox 1"/>
          <p:cNvSpPr txBox="1">
            <a:spLocks noChangeArrowheads="1"/>
          </p:cNvSpPr>
          <p:nvPr/>
        </p:nvSpPr>
        <p:spPr bwMode="auto">
          <a:xfrm>
            <a:off x="5089525" y="3197225"/>
            <a:ext cx="39465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Contatti: </a:t>
            </a:r>
            <a:r>
              <a:rPr lang="it-IT" altLang="it-IT" sz="1800" dirty="0">
                <a:solidFill>
                  <a:srgbClr val="003374"/>
                </a:solidFill>
                <a:latin typeface="Cambria" panose="02040503050406030204" pitchFamily="18" charset="0"/>
              </a:rPr>
              <a:t/>
            </a:r>
            <a:br>
              <a:rPr lang="it-IT" altLang="it-IT" sz="1800" dirty="0">
                <a:solidFill>
                  <a:srgbClr val="003374"/>
                </a:solidFill>
                <a:latin typeface="Cambria" panose="02040503050406030204" pitchFamily="18" charset="0"/>
              </a:rPr>
            </a:br>
            <a:endParaRPr lang="it-IT" altLang="it-IT" sz="18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Agenzia nazionale Erasmus+ INAPP – Ambito VET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0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- </a:t>
            </a:r>
            <a:r>
              <a:rPr lang="it-IT" altLang="it-IT" sz="1800" b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erasmusplus@inapp.org</a:t>
            </a:r>
            <a:endParaRPr lang="it-IT" altLang="it-IT" sz="1800" b="1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000" dirty="0">
              <a:solidFill>
                <a:srgbClr val="003374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3374"/>
                </a:solidFill>
                <a:latin typeface="Cambria" panose="02040503050406030204" pitchFamily="18" charset="0"/>
              </a:rPr>
              <a:t>- http://www.erasmusplus.it/</a:t>
            </a:r>
            <a:r>
              <a:rPr lang="it-IT" altLang="it-IT" sz="1800" dirty="0">
                <a:solidFill>
                  <a:srgbClr val="003374"/>
                </a:solidFill>
                <a:latin typeface="Cambria" panose="02040503050406030204" pitchFamily="18" charset="0"/>
              </a:rPr>
              <a:t/>
            </a:r>
            <a:br>
              <a:rPr lang="it-IT" altLang="it-IT" sz="1800" dirty="0">
                <a:solidFill>
                  <a:srgbClr val="003374"/>
                </a:solidFill>
                <a:latin typeface="Cambria" panose="02040503050406030204" pitchFamily="18" charset="0"/>
              </a:rPr>
            </a:br>
            <a:endParaRPr lang="it-IT" altLang="it-IT" dirty="0">
              <a:solidFill>
                <a:srgbClr val="003374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6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545123" y="550381"/>
            <a:ext cx="797022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Paesi del Programma </a:t>
            </a:r>
            <a:endParaRPr lang="it-IT" sz="2800" b="1" dirty="0">
              <a:solidFill>
                <a:srgbClr val="38A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7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997405"/>
              </p:ext>
            </p:extLst>
          </p:nvPr>
        </p:nvGraphicFramePr>
        <p:xfrm>
          <a:off x="395288" y="2259806"/>
          <a:ext cx="8496300" cy="2532063"/>
        </p:xfrm>
        <a:graphic>
          <a:graphicData uri="http://schemas.openxmlformats.org/drawingml/2006/table">
            <a:tbl>
              <a:tblPr/>
              <a:tblGrid>
                <a:gridCol w="203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Paesi Membri dell’Unione Europea (UE)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Austria</a:t>
                      </a:r>
                      <a:endParaRPr lang="it-IT" sz="1600" b="0" baseline="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Belgio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Bulgaria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Cipro</a:t>
                      </a:r>
                      <a:endParaRPr lang="it-IT" sz="1600" b="0" kern="1200" dirty="0" smtClean="0"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Croazia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Danimarca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Estonia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Finlandia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Francia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Germania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Grecia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Irlanda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Italia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Lettonia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Lituania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Lussemburgo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Malta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Paesi Bassi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Polonia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Portogallo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Regno Unito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Repubblica Ceca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Repubblica Slovacca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Romania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Slovenia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Spagna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Svezia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Ungheria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404415"/>
              </p:ext>
            </p:extLst>
          </p:nvPr>
        </p:nvGraphicFramePr>
        <p:xfrm>
          <a:off x="395288" y="4844009"/>
          <a:ext cx="8496300" cy="1362075"/>
        </p:xfrm>
        <a:graphic>
          <a:graphicData uri="http://schemas.openxmlformats.org/drawingml/2006/table">
            <a:tbl>
              <a:tblPr/>
              <a:tblGrid>
                <a:gridCol w="473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Paesi partecipanti al Programma (non UE)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Ex Repubblica Jugoslava di Macedonia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Turchia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Serbia </a:t>
                      </a:r>
                      <a:r>
                        <a:rPr lang="it-IT" sz="1200" b="0" i="1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(soggetto a condizioni – cfr. Erasmus+ Guida al Programma)</a:t>
                      </a:r>
                    </a:p>
                  </a:txBody>
                  <a:tcPr marL="91433" marR="9143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Islanda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Liechtenstein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Norvegia</a:t>
                      </a:r>
                    </a:p>
                  </a:txBody>
                  <a:tcPr marL="91433" marR="9143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320974" y="1048016"/>
            <a:ext cx="6528409" cy="11541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300" b="1" dirty="0">
                <a:solidFill>
                  <a:schemeClr val="bg1"/>
                </a:solidFill>
                <a:latin typeface="Cambria" panose="02040503050406030204" pitchFamily="18" charset="0"/>
              </a:rPr>
              <a:t>M</a:t>
            </a:r>
            <a:r>
              <a:rPr lang="it-IT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inimo </a:t>
            </a:r>
            <a:r>
              <a:rPr lang="it-IT" sz="2300" b="1" dirty="0">
                <a:solidFill>
                  <a:schemeClr val="bg1"/>
                </a:solidFill>
                <a:latin typeface="Cambria" panose="02040503050406030204" pitchFamily="18" charset="0"/>
              </a:rPr>
              <a:t>3 </a:t>
            </a:r>
            <a:r>
              <a:rPr lang="it-IT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organismi</a:t>
            </a:r>
            <a:endParaRPr lang="it-IT" sz="23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r>
              <a:rPr lang="it-IT" sz="2300" b="1" dirty="0">
                <a:solidFill>
                  <a:schemeClr val="bg1"/>
                </a:solidFill>
                <a:latin typeface="Cambria" panose="02040503050406030204" pitchFamily="18" charset="0"/>
              </a:rPr>
              <a:t>3 diversi Paesi del </a:t>
            </a:r>
            <a:r>
              <a:rPr lang="it-IT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Programma</a:t>
            </a:r>
          </a:p>
          <a:p>
            <a:pPr algn="ctr" eaLnBrk="1" hangingPunct="1">
              <a:defRPr/>
            </a:pPr>
            <a:r>
              <a:rPr lang="it-IT" sz="23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Non esiste un numero massimo</a:t>
            </a:r>
            <a:endParaRPr lang="it-IT" sz="23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1" name="Freccia a destra con strisce 10"/>
          <p:cNvSpPr/>
          <p:nvPr/>
        </p:nvSpPr>
        <p:spPr>
          <a:xfrm rot="1620784">
            <a:off x="121629" y="5805669"/>
            <a:ext cx="374650" cy="305068"/>
          </a:xfrm>
          <a:prstGeom prst="striped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ChangeArrowheads="1"/>
          </p:cNvSpPr>
          <p:nvPr/>
        </p:nvSpPr>
        <p:spPr bwMode="auto">
          <a:xfrm>
            <a:off x="1" y="5804740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it-IT" altLang="it-IT" b="1" i="1" dirty="0" smtClean="0">
                <a:solidFill>
                  <a:srgbClr val="003374"/>
                </a:solidFill>
                <a:latin typeface="Cambria" panose="02040503050406030204" pitchFamily="18" charset="0"/>
              </a:rPr>
              <a:t>Apertura </a:t>
            </a:r>
            <a:r>
              <a:rPr lang="it-IT" altLang="it-IT" b="1" i="1" dirty="0">
                <a:solidFill>
                  <a:srgbClr val="003374"/>
                </a:solidFill>
                <a:latin typeface="Cambria" panose="02040503050406030204" pitchFamily="18" charset="0"/>
              </a:rPr>
              <a:t>a Paesi terzi solo per alcune attività e soggetto ad accordi tra istituzioni</a:t>
            </a:r>
          </a:p>
        </p:txBody>
      </p:sp>
      <p:graphicFrame>
        <p:nvGraphicFramePr>
          <p:cNvPr id="7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653054"/>
              </p:ext>
            </p:extLst>
          </p:nvPr>
        </p:nvGraphicFramePr>
        <p:xfrm>
          <a:off x="250825" y="1627188"/>
          <a:ext cx="8569324" cy="3962400"/>
        </p:xfrm>
        <a:graphic>
          <a:graphicData uri="http://schemas.openxmlformats.org/drawingml/2006/table">
            <a:tbl>
              <a:tblPr/>
              <a:tblGrid>
                <a:gridCol w="1728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77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Paesi partecipanti al Programma (non UE)</a:t>
                      </a: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Balcani occidentali</a:t>
                      </a: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Paesi dell’Europa orientale e del Caucaso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</a:rPr>
                        <a:t>Paesi del mediterraneo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Federazione Russa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74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Albania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Bosnia-Erzegovina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Kosovo (UNSC Risoluzione 1244/1999)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Montenegro</a:t>
                      </a:r>
                    </a:p>
                  </a:txBody>
                  <a:tcPr marL="91442" marR="914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Armenia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Azerbaigian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Bielorussia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Georgia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Moldavia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Ucraina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Algeria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Egitto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Israele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Giordania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Libano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Libia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Marocco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Palestina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Siria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Tunisia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it-IT" sz="1600" b="0" kern="1200" baseline="0" dirty="0" smtClean="0">
                          <a:solidFill>
                            <a:srgbClr val="003374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Territori della Russia riconosciuti dalla legge internazionale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62707" y="805351"/>
            <a:ext cx="795264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dirty="0">
                <a:latin typeface="Cambria" panose="02040503050406030204" pitchFamily="18" charset="0"/>
              </a:rPr>
              <a:t>Paesi Partner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767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536331" y="884363"/>
            <a:ext cx="797901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 eaLnBrk="0" hangingPunct="0">
              <a:defRPr sz="2800" b="1">
                <a:solidFill>
                  <a:srgbClr val="38A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dirty="0">
                <a:latin typeface="Cambria" panose="02040503050406030204" pitchFamily="18" charset="0"/>
              </a:rPr>
              <a:t>Partecipazione degli organismi</a:t>
            </a:r>
          </a:p>
          <a:p>
            <a:r>
              <a:rPr lang="it-IT" dirty="0">
                <a:latin typeface="Cambria" panose="02040503050406030204" pitchFamily="18" charset="0"/>
              </a:rPr>
              <a:t> dei Paesi Partner</a:t>
            </a:r>
            <a:endParaRPr lang="it-IT" altLang="it-IT" dirty="0">
              <a:latin typeface="Cambria" panose="02040503050406030204" pitchFamily="18" charset="0"/>
            </a:endParaRPr>
          </a:p>
        </p:txBody>
      </p:sp>
      <p:graphicFrame>
        <p:nvGraphicFramePr>
          <p:cNvPr id="2" name="Diagramma 1"/>
          <p:cNvGraphicFramePr/>
          <p:nvPr>
            <p:extLst/>
          </p:nvPr>
        </p:nvGraphicFramePr>
        <p:xfrm>
          <a:off x="431800" y="2293937"/>
          <a:ext cx="8280400" cy="286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44463" y="5489575"/>
            <a:ext cx="8928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it-IT" sz="2200" i="1" dirty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L’apertura a Paesi terzi è solo per alcune attività e </a:t>
            </a:r>
            <a:endParaRPr lang="it-IT" sz="2200" i="1" dirty="0" smtClean="0">
              <a:solidFill>
                <a:srgbClr val="003374"/>
              </a:solidFill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it-IT" sz="2200" i="1" dirty="0" smtClean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soggetta ad  </a:t>
            </a:r>
            <a:r>
              <a:rPr lang="it-IT" sz="2200" i="1" dirty="0">
                <a:solidFill>
                  <a:srgbClr val="003374"/>
                </a:solidFill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accordi tra istituzioni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it-IT" sz="2200" b="1" i="1" kern="0" dirty="0">
              <a:solidFill>
                <a:srgbClr val="003374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373-AFAB-43E1-A3A8-66C4C74FD4A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7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6690EFCE57C4385598D896EDFDB65" ma:contentTypeVersion="0" ma:contentTypeDescription="Create a new document." ma:contentTypeScope="" ma:versionID="27dba79295e0c1c8540e30ca1ed6a352">
  <xsd:schema xmlns:xsd="http://www.w3.org/2001/XMLSchema" xmlns:xs="http://www.w3.org/2001/XMLSchema" xmlns:p="http://schemas.microsoft.com/office/2006/metadata/properties" xmlns:ns2="ab16a9c9-8728-4376-b49c-acb50fa20440" targetNamespace="http://schemas.microsoft.com/office/2006/metadata/properties" ma:root="true" ma:fieldsID="61a9b077077617263c7d6948a81ab081" ns2:_="">
    <xsd:import namespace="ab16a9c9-8728-4376-b49c-acb50fa2044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6a9c9-8728-4376-b49c-acb50fa2044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16a9c9-8728-4376-b49c-acb50fa20440">KQWYDCZPNHDU-1484100291-3</_dlc_DocId>
    <_dlc_DocIdUrl xmlns="ab16a9c9-8728-4376-b49c-acb50fa20440">
      <Url>http://intranet.erasmusplus.local/_layouts/15/DocIdRedir.aspx?ID=KQWYDCZPNHDU-1484100291-3</Url>
      <Description>KQWYDCZPNHDU-1484100291-3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117784-5315-4B39-BBC3-C1F7A7B024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6a9c9-8728-4376-b49c-acb50fa20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2E6FF-D070-408D-9F50-0763E17A6A91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ab16a9c9-8728-4376-b49c-acb50fa2044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BE352DF-CD4B-44CD-A300-42D740ED29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E23E01-EA73-4FA3-848B-5DD6E694B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6888</Words>
  <Application>Microsoft Office PowerPoint</Application>
  <PresentationFormat>Presentazione su schermo (4:3)</PresentationFormat>
  <Paragraphs>917</Paragraphs>
  <Slides>64</Slides>
  <Notes>35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75" baseType="lpstr">
      <vt:lpstr>Arial Unicode MS</vt:lpstr>
      <vt:lpstr>Arial</vt:lpstr>
      <vt:lpstr>Calibri</vt:lpstr>
      <vt:lpstr>Cambria</vt:lpstr>
      <vt:lpstr>Cambria Math</vt:lpstr>
      <vt:lpstr>Century Gothic</vt:lpstr>
      <vt:lpstr>Symbol</vt:lpstr>
      <vt:lpstr>Times New Roman</vt:lpstr>
      <vt:lpstr>Verdana</vt:lpstr>
      <vt:lpstr>Wingdings</vt:lpstr>
      <vt:lpstr>Tema di Office</vt:lpstr>
      <vt:lpstr> </vt:lpstr>
      <vt:lpstr>Finanziamento Erasmus+ assegnato all’Italia per i KA2  Partenariati strategici - Ambito VET  Bando 2019</vt:lpstr>
      <vt:lpstr>Da LLP Leonardo da Vinci a Erasmus+ KA2 Partenariati strategici</vt:lpstr>
      <vt:lpstr>Finalità dei Partenariati strategici</vt:lpstr>
      <vt:lpstr>Presentazione standard di PowerPoint</vt:lpstr>
      <vt:lpstr>Caratteristiche dell’Azione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Priorità Europee </vt:lpstr>
      <vt:lpstr>Priorità orizzontali e settoriali</vt:lpstr>
      <vt:lpstr>Partenariati strategici - Priorità orizzontali 2019 (1)</vt:lpstr>
      <vt:lpstr>Partenariati strategici - Priorità orizzontali 2019 (2)</vt:lpstr>
      <vt:lpstr>Partenariati strategici - Priorità orizzontali 2019 (3)</vt:lpstr>
      <vt:lpstr>Partenariati strategici - Priorità orizzontali 2019 (4)</vt:lpstr>
      <vt:lpstr>Partenariati strategici - Priorità VET 2019 (1)</vt:lpstr>
      <vt:lpstr>Partenariati strategici - Priorità VET 2019 (2)</vt:lpstr>
      <vt:lpstr>Partenariati strategici - Priorità VET 2019 (3)</vt:lpstr>
      <vt:lpstr>Partenariati strategici - Priorità VET 2019 (4)</vt:lpstr>
      <vt:lpstr>Partenariati strategici  Priorità europee di rilevanza nazionale 2019</vt:lpstr>
      <vt:lpstr>Sistema di finanziamento</vt:lpstr>
      <vt:lpstr>Regole del finanziamento</vt:lpstr>
      <vt:lpstr>Le voci di costo del Piano finanziario</vt:lpstr>
      <vt:lpstr>Gestione e attuazione del progetto</vt:lpstr>
      <vt:lpstr>Riunioni transnazionali di progetto</vt:lpstr>
      <vt:lpstr>Costi eccezionali</vt:lpstr>
      <vt:lpstr>Supporto a bisogni speciali</vt:lpstr>
      <vt:lpstr>Prodotti intellettuali</vt:lpstr>
      <vt:lpstr>Eventi moltiplicatori</vt:lpstr>
      <vt:lpstr>Attività transnazionali di apprendimento, insegnamento e formazione</vt:lpstr>
      <vt:lpstr>Calcolatore di distanza</vt:lpstr>
      <vt:lpstr>OLS (Supporto linguistico on line)</vt:lpstr>
      <vt:lpstr> Modifiche in fase di gestione </vt:lpstr>
      <vt:lpstr>Presentazione standard di PowerPoint</vt:lpstr>
      <vt:lpstr>Aree di rilevanza nella progettazione</vt:lpstr>
      <vt:lpstr>Rilevanza del progetto (1)</vt:lpstr>
      <vt:lpstr>Rilevanza del progetto (2) </vt:lpstr>
      <vt:lpstr>Qualità della progettazione e attuazione del progetto</vt:lpstr>
      <vt:lpstr>Presentazione standard di PowerPoint</vt:lpstr>
      <vt:lpstr>Presentazione standard di PowerPoint</vt:lpstr>
      <vt:lpstr>STRUMENTI ONLINE PER LA PROGETTAZIONE</vt:lpstr>
      <vt:lpstr> Prossima scadenza Azione KA2 Partenariati Strategici VET Bando 2019 </vt:lpstr>
      <vt:lpstr>DOCUMENTAZIONE DI RIFERIMENTO</vt:lpstr>
      <vt:lpstr>Presentazione standard di PowerPoint</vt:lpstr>
      <vt:lpstr> 4 Passaggi per candidarsi </vt:lpstr>
      <vt:lpstr>Step (1)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Marilise Varricchio</dc:creator>
  <cp:lastModifiedBy>Barbara Marino</cp:lastModifiedBy>
  <cp:revision>179</cp:revision>
  <cp:lastPrinted>2018-09-12T14:12:24Z</cp:lastPrinted>
  <dcterms:created xsi:type="dcterms:W3CDTF">2016-12-01T08:13:38Z</dcterms:created>
  <dcterms:modified xsi:type="dcterms:W3CDTF">2019-01-31T10:33:40Z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0x0101001F26690EFCE57C4385598D896EDFDB65</vt:lpwstr>
  </property>
  <property fmtid="{D5CDD505-2E9C-101B-9397-08002B2CF9AE}" pid="3" name="_dlc_DocIdItemGuid">
    <vt:lpwstr>f444b1f3-4f53-435e-9f46-01fa85e2fe8f</vt:lpwstr>
  </property>
</Properties>
</file>