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61" r:id="rId4"/>
    <p:sldId id="264" r:id="rId5"/>
    <p:sldId id="265" r:id="rId6"/>
    <p:sldId id="262" r:id="rId7"/>
    <p:sldId id="263" r:id="rId8"/>
    <p:sldId id="267" r:id="rId9"/>
    <p:sldId id="268" r:id="rId10"/>
    <p:sldId id="269"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866AC-9143-4CBF-AF38-01B502F6E44B}" type="datetimeFigureOut">
              <a:rPr lang="it-IT" smtClean="0"/>
              <a:t>06/07/2015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241BD-F572-4085-A3A1-2206FEB5C86B}" type="slidenum">
              <a:rPr lang="it-IT" smtClean="0"/>
              <a:t>‹N›</a:t>
            </a:fld>
            <a:endParaRPr lang="it-IT"/>
          </a:p>
        </p:txBody>
      </p:sp>
    </p:spTree>
    <p:extLst>
      <p:ext uri="{BB962C8B-B14F-4D97-AF65-F5344CB8AC3E}">
        <p14:creationId xmlns:p14="http://schemas.microsoft.com/office/powerpoint/2010/main" val="248235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7E241BD-F572-4085-A3A1-2206FEB5C86B}" type="slidenum">
              <a:rPr lang="it-IT" smtClean="0"/>
              <a:t>9</a:t>
            </a:fld>
            <a:endParaRPr lang="it-IT"/>
          </a:p>
        </p:txBody>
      </p:sp>
    </p:spTree>
    <p:extLst>
      <p:ext uri="{BB962C8B-B14F-4D97-AF65-F5344CB8AC3E}">
        <p14:creationId xmlns:p14="http://schemas.microsoft.com/office/powerpoint/2010/main" val="99537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06/07/2015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06/07/2015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06/07/2015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06/07/2015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06/07/2015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06/07/2015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06/07/2015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06/07/2015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06/07/2015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06/07/2015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06/07/2015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06/07/2015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f.ricci@indire.it" TargetMode="External"/><Relationship Id="rId2" Type="http://schemas.openxmlformats.org/officeDocument/2006/relationships/hyperlink" Target="mailto:b.alfani@indire.it" TargetMode="External"/><Relationship Id="rId1" Type="http://schemas.openxmlformats.org/officeDocument/2006/relationships/slideLayout" Target="../slideLayouts/slideLayout2.xml"/><Relationship Id="rId4" Type="http://schemas.openxmlformats.org/officeDocument/2006/relationships/hyperlink" Target="mailto:t.torniai@indire.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p:cNvSpPr>
            <a:spLocks noGrp="1"/>
          </p:cNvSpPr>
          <p:nvPr>
            <p:ph type="ctrTitle"/>
          </p:nvPr>
        </p:nvSpPr>
        <p:spPr>
          <a:xfrm>
            <a:off x="683568" y="4869160"/>
            <a:ext cx="7772400" cy="1296144"/>
          </a:xfrm>
        </p:spPr>
        <p:txBody>
          <a:bodyPr>
            <a:normAutofit/>
          </a:bodyPr>
          <a:lstStyle/>
          <a:p>
            <a:r>
              <a:rPr lang="en-US" sz="2000" b="1" i="1" dirty="0" smtClean="0">
                <a:latin typeface="Times New Roman" panose="02020603050405020304" pitchFamily="18" charset="0"/>
                <a:cs typeface="Times New Roman" panose="02020603050405020304" pitchFamily="18" charset="0"/>
              </a:rPr>
              <a:t>KICK </a:t>
            </a:r>
            <a:r>
              <a:rPr lang="en-US" sz="2000" b="1" i="1" dirty="0">
                <a:latin typeface="Times New Roman" panose="02020603050405020304" pitchFamily="18" charset="0"/>
                <a:cs typeface="Times New Roman" panose="02020603050405020304" pitchFamily="18" charset="0"/>
              </a:rPr>
              <a:t>OFF MEETING ATTIVITÀ CHIAVE </a:t>
            </a:r>
            <a:r>
              <a:rPr lang="en-US" sz="2000" b="1" i="1" dirty="0" smtClean="0">
                <a:latin typeface="Times New Roman" panose="02020603050405020304" pitchFamily="18" charset="0"/>
                <a:cs typeface="Times New Roman" panose="02020603050405020304" pitchFamily="18" charset="0"/>
              </a:rPr>
              <a:t>1</a:t>
            </a:r>
            <a:br>
              <a:rPr lang="en-US" sz="2000" b="1" i="1" dirty="0" smtClean="0">
                <a:latin typeface="Times New Roman" panose="02020603050405020304" pitchFamily="18" charset="0"/>
                <a:cs typeface="Times New Roman" panose="02020603050405020304" pitchFamily="18" charset="0"/>
              </a:rPr>
            </a:br>
            <a:r>
              <a:rPr lang="en-US" sz="2000" b="1" i="1" dirty="0" smtClean="0">
                <a:latin typeface="Times New Roman" panose="02020603050405020304" pitchFamily="18" charset="0"/>
                <a:cs typeface="Times New Roman" panose="02020603050405020304" pitchFamily="18" charset="0"/>
              </a:rPr>
              <a:t>Roma 7-8 </a:t>
            </a:r>
            <a:r>
              <a:rPr lang="en-US" sz="2000" b="1" i="1" dirty="0" err="1" smtClean="0">
                <a:latin typeface="Times New Roman" panose="02020603050405020304" pitchFamily="18" charset="0"/>
                <a:cs typeface="Times New Roman" panose="02020603050405020304" pitchFamily="18" charset="0"/>
              </a:rPr>
              <a:t>luglio</a:t>
            </a:r>
            <a:r>
              <a:rPr lang="en-US" sz="2000" b="1" i="1" dirty="0" smtClean="0">
                <a:latin typeface="Times New Roman" panose="02020603050405020304" pitchFamily="18" charset="0"/>
                <a:cs typeface="Times New Roman" panose="02020603050405020304" pitchFamily="18" charset="0"/>
              </a:rPr>
              <a:t> 2015 </a:t>
            </a:r>
            <a:endParaRPr lang="it-IT"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94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052736"/>
            <a:ext cx="7848872" cy="4524315"/>
          </a:xfrm>
          <a:prstGeom prst="rect">
            <a:avLst/>
          </a:prstGeom>
          <a:noFill/>
        </p:spPr>
        <p:txBody>
          <a:bodyPr wrap="square" rtlCol="0">
            <a:spAutoFit/>
          </a:bodyPr>
          <a:lstStyle/>
          <a:p>
            <a:r>
              <a:rPr lang="it-IT" b="1" dirty="0"/>
              <a:t> </a:t>
            </a:r>
            <a:endParaRPr lang="it-IT" dirty="0"/>
          </a:p>
          <a:p>
            <a:pPr algn="ctr"/>
            <a:r>
              <a:rPr lang="it-IT" b="1" dirty="0">
                <a:solidFill>
                  <a:srgbClr val="FF0000"/>
                </a:solidFill>
              </a:rPr>
              <a:t>Grazie Per l’attenzione </a:t>
            </a:r>
          </a:p>
          <a:p>
            <a:pPr algn="ctr"/>
            <a:endParaRPr lang="it-IT" dirty="0">
              <a:solidFill>
                <a:schemeClr val="accent1">
                  <a:lumMod val="75000"/>
                </a:schemeClr>
              </a:solidFill>
            </a:endParaRPr>
          </a:p>
          <a:p>
            <a:pPr algn="ctr"/>
            <a:r>
              <a:rPr lang="it-IT" dirty="0">
                <a:solidFill>
                  <a:schemeClr val="accent1">
                    <a:lumMod val="75000"/>
                  </a:schemeClr>
                </a:solidFill>
              </a:rPr>
              <a:t>Per eventuali richieste di </a:t>
            </a:r>
            <a:r>
              <a:rPr lang="it-IT" dirty="0" smtClean="0">
                <a:solidFill>
                  <a:schemeClr val="accent1">
                    <a:lumMod val="75000"/>
                  </a:schemeClr>
                </a:solidFill>
              </a:rPr>
              <a:t>informazioni finanziarie  </a:t>
            </a:r>
            <a:r>
              <a:rPr lang="it-IT" dirty="0">
                <a:solidFill>
                  <a:schemeClr val="accent1">
                    <a:lumMod val="75000"/>
                  </a:schemeClr>
                </a:solidFill>
              </a:rPr>
              <a:t>rivolgersi a</a:t>
            </a:r>
            <a:r>
              <a:rPr lang="it-IT" dirty="0" smtClean="0">
                <a:solidFill>
                  <a:schemeClr val="accent1">
                    <a:lumMod val="75000"/>
                  </a:schemeClr>
                </a:solidFill>
              </a:rPr>
              <a:t>:</a:t>
            </a:r>
          </a:p>
          <a:p>
            <a:pPr algn="ctr"/>
            <a:endParaRPr lang="it-IT" dirty="0">
              <a:solidFill>
                <a:schemeClr val="accent1">
                  <a:lumMod val="75000"/>
                </a:schemeClr>
              </a:solidFill>
            </a:endParaRPr>
          </a:p>
          <a:p>
            <a:r>
              <a:rPr lang="it-IT" dirty="0" smtClean="0">
                <a:solidFill>
                  <a:schemeClr val="accent1">
                    <a:lumMod val="75000"/>
                  </a:schemeClr>
                </a:solidFill>
              </a:rPr>
              <a:t>BENEDETTA ALFANI 		</a:t>
            </a:r>
            <a:r>
              <a:rPr lang="it-IT" dirty="0" smtClean="0">
                <a:solidFill>
                  <a:schemeClr val="accent1">
                    <a:lumMod val="75000"/>
                  </a:schemeClr>
                </a:solidFill>
                <a:hlinkClick r:id="rId2"/>
              </a:rPr>
              <a:t>b.alfani@indire.it</a:t>
            </a:r>
            <a:r>
              <a:rPr lang="it-IT" dirty="0" smtClean="0">
                <a:solidFill>
                  <a:schemeClr val="accent1">
                    <a:lumMod val="75000"/>
                  </a:schemeClr>
                </a:solidFill>
              </a:rPr>
              <a:t>	</a:t>
            </a:r>
            <a:r>
              <a:rPr lang="it-IT" dirty="0">
                <a:solidFill>
                  <a:schemeClr val="accent1">
                    <a:lumMod val="75000"/>
                  </a:schemeClr>
                </a:solidFill>
              </a:rPr>
              <a:t> </a:t>
            </a:r>
            <a:r>
              <a:rPr lang="it-IT" dirty="0" smtClean="0">
                <a:solidFill>
                  <a:schemeClr val="accent1">
                    <a:lumMod val="75000"/>
                  </a:schemeClr>
                </a:solidFill>
              </a:rPr>
              <a:t>055/2380450</a:t>
            </a:r>
          </a:p>
          <a:p>
            <a:r>
              <a:rPr lang="it-IT" dirty="0" smtClean="0">
                <a:solidFill>
                  <a:schemeClr val="accent1">
                    <a:lumMod val="75000"/>
                  </a:schemeClr>
                </a:solidFill>
              </a:rPr>
              <a:t>FRANCESCA RICCI 	             		</a:t>
            </a:r>
            <a:r>
              <a:rPr lang="it-IT" dirty="0" smtClean="0">
                <a:solidFill>
                  <a:schemeClr val="accent1">
                    <a:lumMod val="75000"/>
                  </a:schemeClr>
                </a:solidFill>
                <a:hlinkClick r:id="rId3"/>
              </a:rPr>
              <a:t>f.ricci@indire.it</a:t>
            </a:r>
            <a:r>
              <a:rPr lang="it-IT" dirty="0" smtClean="0">
                <a:solidFill>
                  <a:schemeClr val="accent1">
                    <a:lumMod val="75000"/>
                  </a:schemeClr>
                </a:solidFill>
              </a:rPr>
              <a:t>	</a:t>
            </a:r>
            <a:r>
              <a:rPr lang="it-IT" dirty="0">
                <a:solidFill>
                  <a:schemeClr val="accent1">
                    <a:lumMod val="75000"/>
                  </a:schemeClr>
                </a:solidFill>
              </a:rPr>
              <a:t> </a:t>
            </a:r>
            <a:r>
              <a:rPr lang="it-IT" dirty="0" smtClean="0">
                <a:solidFill>
                  <a:schemeClr val="accent1">
                    <a:lumMod val="75000"/>
                  </a:schemeClr>
                </a:solidFill>
              </a:rPr>
              <a:t>055/2380428</a:t>
            </a:r>
          </a:p>
          <a:p>
            <a:r>
              <a:rPr lang="it-IT" dirty="0" smtClean="0">
                <a:solidFill>
                  <a:schemeClr val="accent1">
                    <a:lumMod val="75000"/>
                  </a:schemeClr>
                </a:solidFill>
              </a:rPr>
              <a:t>TIZIANA TORNIAI		 	</a:t>
            </a:r>
            <a:r>
              <a:rPr lang="it-IT" dirty="0" smtClean="0">
                <a:solidFill>
                  <a:schemeClr val="accent1">
                    <a:lumMod val="75000"/>
                  </a:schemeClr>
                </a:solidFill>
                <a:hlinkClick r:id="rId4"/>
              </a:rPr>
              <a:t>t.torniai@indire.it</a:t>
            </a:r>
            <a:r>
              <a:rPr lang="it-IT" dirty="0" smtClean="0">
                <a:solidFill>
                  <a:schemeClr val="accent1">
                    <a:lumMod val="75000"/>
                  </a:schemeClr>
                </a:solidFill>
              </a:rPr>
              <a:t>	</a:t>
            </a:r>
            <a:r>
              <a:rPr lang="it-IT" dirty="0">
                <a:solidFill>
                  <a:schemeClr val="accent1">
                    <a:lumMod val="75000"/>
                  </a:schemeClr>
                </a:solidFill>
              </a:rPr>
              <a:t> </a:t>
            </a:r>
            <a:r>
              <a:rPr lang="it-IT" dirty="0" smtClean="0">
                <a:solidFill>
                  <a:schemeClr val="accent1">
                    <a:lumMod val="75000"/>
                  </a:schemeClr>
                </a:solidFill>
              </a:rPr>
              <a:t>055/2380701</a:t>
            </a:r>
          </a:p>
          <a:p>
            <a:endParaRPr lang="it-IT" dirty="0">
              <a:solidFill>
                <a:schemeClr val="accent1">
                  <a:lumMod val="75000"/>
                </a:schemeClr>
              </a:solidFill>
            </a:endParaRPr>
          </a:p>
          <a:p>
            <a:r>
              <a:rPr lang="it-IT" dirty="0" err="1" smtClean="0">
                <a:solidFill>
                  <a:schemeClr val="accent1">
                    <a:lumMod val="75000"/>
                  </a:schemeClr>
                </a:solidFill>
              </a:rPr>
              <a:t>Helpdesk</a:t>
            </a:r>
            <a:r>
              <a:rPr lang="it-IT" dirty="0" smtClean="0">
                <a:solidFill>
                  <a:schemeClr val="accent1">
                    <a:lumMod val="75000"/>
                  </a:schemeClr>
                </a:solidFill>
              </a:rPr>
              <a:t> telefonico:     martedì-mercoledì-venerdì 10,30-12,30</a:t>
            </a:r>
          </a:p>
          <a:p>
            <a:r>
              <a:rPr lang="it-IT" dirty="0">
                <a:solidFill>
                  <a:schemeClr val="accent1">
                    <a:lumMod val="75000"/>
                  </a:schemeClr>
                </a:solidFill>
              </a:rPr>
              <a:t>	</a:t>
            </a:r>
            <a:r>
              <a:rPr lang="it-IT" dirty="0" smtClean="0">
                <a:solidFill>
                  <a:schemeClr val="accent1">
                    <a:lumMod val="75000"/>
                  </a:schemeClr>
                </a:solidFill>
              </a:rPr>
              <a:t>	      		</a:t>
            </a:r>
          </a:p>
          <a:p>
            <a:pPr algn="ctr"/>
            <a:endParaRPr lang="it-IT" dirty="0">
              <a:solidFill>
                <a:schemeClr val="accent1">
                  <a:lumMod val="75000"/>
                </a:schemeClr>
              </a:solidFill>
            </a:endParaRPr>
          </a:p>
          <a:p>
            <a:pPr algn="ctr"/>
            <a:endParaRPr lang="it-IT" dirty="0"/>
          </a:p>
          <a:p>
            <a:pPr algn="ctr"/>
            <a:endParaRPr lang="it-IT" dirty="0"/>
          </a:p>
          <a:p>
            <a:pPr lvl="0"/>
            <a:endParaRPr lang="it-IT" dirty="0"/>
          </a:p>
          <a:p>
            <a:endParaRPr lang="it-IT" dirty="0"/>
          </a:p>
        </p:txBody>
      </p:sp>
    </p:spTree>
    <p:extLst>
      <p:ext uri="{BB962C8B-B14F-4D97-AF65-F5344CB8AC3E}">
        <p14:creationId xmlns:p14="http://schemas.microsoft.com/office/powerpoint/2010/main" val="161409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685800" y="2130425"/>
            <a:ext cx="7772400" cy="36748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t-IT" sz="2800" b="1" dirty="0">
              <a:solidFill>
                <a:schemeClr val="accent1">
                  <a:lumMod val="75000"/>
                </a:schemeClr>
              </a:solidFill>
            </a:endParaRPr>
          </a:p>
        </p:txBody>
      </p:sp>
      <p:sp>
        <p:nvSpPr>
          <p:cNvPr id="3" name="Titolo 1"/>
          <p:cNvSpPr txBox="1">
            <a:spLocks/>
          </p:cNvSpPr>
          <p:nvPr/>
        </p:nvSpPr>
        <p:spPr>
          <a:xfrm>
            <a:off x="800976" y="1916832"/>
            <a:ext cx="7772400" cy="30963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dirty="0" smtClean="0">
                <a:solidFill>
                  <a:schemeClr val="accent1">
                    <a:lumMod val="75000"/>
                  </a:schemeClr>
                </a:solidFill>
              </a:rPr>
              <a:t>ATTRIBUZIONE FONDI KA1</a:t>
            </a:r>
            <a:br>
              <a:rPr lang="it-IT" sz="2800" b="1" dirty="0" smtClean="0">
                <a:solidFill>
                  <a:schemeClr val="accent1">
                    <a:lumMod val="75000"/>
                  </a:schemeClr>
                </a:solidFill>
              </a:rPr>
            </a:br>
            <a:r>
              <a:rPr lang="it-IT" sz="2800" b="1" dirty="0" err="1" smtClean="0">
                <a:solidFill>
                  <a:schemeClr val="accent1">
                    <a:lumMod val="75000"/>
                  </a:schemeClr>
                </a:solidFill>
              </a:rPr>
              <a:t>a.a</a:t>
            </a:r>
            <a:r>
              <a:rPr lang="it-IT" sz="2800" b="1" dirty="0" smtClean="0">
                <a:solidFill>
                  <a:schemeClr val="accent1">
                    <a:lumMod val="75000"/>
                  </a:schemeClr>
                </a:solidFill>
              </a:rPr>
              <a:t>. 2015/2016</a:t>
            </a:r>
            <a:endParaRPr lang="it-IT" sz="2800" b="1" dirty="0">
              <a:solidFill>
                <a:schemeClr val="accent1">
                  <a:lumMod val="75000"/>
                </a:schemeClr>
              </a:solidFill>
            </a:endParaRPr>
          </a:p>
        </p:txBody>
      </p:sp>
    </p:spTree>
    <p:extLst>
      <p:ext uri="{BB962C8B-B14F-4D97-AF65-F5344CB8AC3E}">
        <p14:creationId xmlns:p14="http://schemas.microsoft.com/office/powerpoint/2010/main" val="61220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685800" y="2130425"/>
            <a:ext cx="7772400" cy="36748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400" b="1" dirty="0" smtClean="0">
                <a:solidFill>
                  <a:srgbClr val="FF0000"/>
                </a:solidFill>
              </a:rPr>
              <a:t>BENEFICIARI  233</a:t>
            </a:r>
            <a:r>
              <a:rPr lang="it-IT" sz="2800" b="1" dirty="0" smtClean="0">
                <a:solidFill>
                  <a:srgbClr val="FF0000"/>
                </a:solidFill>
              </a:rPr>
              <a:t/>
            </a:r>
            <a:br>
              <a:rPr lang="it-IT" sz="2800" b="1" dirty="0" smtClean="0">
                <a:solidFill>
                  <a:srgbClr val="FF0000"/>
                </a:solidFill>
              </a:rPr>
            </a:br>
            <a:r>
              <a:rPr lang="it-IT" sz="2800" b="1" dirty="0" smtClean="0">
                <a:solidFill>
                  <a:schemeClr val="accent1">
                    <a:lumMod val="75000"/>
                  </a:schemeClr>
                </a:solidFill>
              </a:rPr>
              <a:t>(+ 20 istituti  rispetto alla call 2014)</a:t>
            </a:r>
            <a:br>
              <a:rPr lang="it-IT" sz="2800" b="1" dirty="0" smtClean="0">
                <a:solidFill>
                  <a:schemeClr val="accent1">
                    <a:lumMod val="75000"/>
                  </a:schemeClr>
                </a:solidFill>
              </a:rPr>
            </a:br>
            <a:r>
              <a:rPr lang="it-IT" sz="2800" b="1" dirty="0" smtClean="0">
                <a:solidFill>
                  <a:schemeClr val="accent1">
                    <a:lumMod val="75000"/>
                  </a:schemeClr>
                </a:solidFill>
              </a:rPr>
              <a:t/>
            </a:r>
            <a:br>
              <a:rPr lang="it-IT" sz="2800" b="1" dirty="0" smtClean="0">
                <a:solidFill>
                  <a:schemeClr val="accent1">
                    <a:lumMod val="75000"/>
                  </a:schemeClr>
                </a:solidFill>
              </a:rPr>
            </a:br>
            <a:r>
              <a:rPr lang="it-IT" sz="2800" b="1" dirty="0" smtClean="0">
                <a:solidFill>
                  <a:schemeClr val="accent1">
                    <a:lumMod val="75000"/>
                  </a:schemeClr>
                </a:solidFill>
              </a:rPr>
              <a:t>  -   MOBILITA’ 214  - CONSORTIA 19</a:t>
            </a:r>
            <a:br>
              <a:rPr lang="it-IT" sz="2800" b="1" dirty="0" smtClean="0">
                <a:solidFill>
                  <a:schemeClr val="accent1">
                    <a:lumMod val="75000"/>
                  </a:schemeClr>
                </a:solidFill>
              </a:rPr>
            </a:br>
            <a:r>
              <a:rPr lang="it-IT" sz="2800" b="1" dirty="0" smtClean="0">
                <a:solidFill>
                  <a:schemeClr val="accent1">
                    <a:lumMod val="75000"/>
                  </a:schemeClr>
                </a:solidFill>
              </a:rPr>
              <a:t> </a:t>
            </a:r>
            <a:endParaRPr lang="it-IT" sz="2800" b="1" dirty="0">
              <a:solidFill>
                <a:schemeClr val="accent1">
                  <a:lumMod val="75000"/>
                </a:schemeClr>
              </a:solidFill>
            </a:endParaRPr>
          </a:p>
        </p:txBody>
      </p:sp>
    </p:spTree>
    <p:extLst>
      <p:ext uri="{BB962C8B-B14F-4D97-AF65-F5344CB8AC3E}">
        <p14:creationId xmlns:p14="http://schemas.microsoft.com/office/powerpoint/2010/main" val="310889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extLst>
              <p:ext uri="{D42A27DB-BD31-4B8C-83A1-F6EECF244321}">
                <p14:modId xmlns:p14="http://schemas.microsoft.com/office/powerpoint/2010/main" val="2363002945"/>
              </p:ext>
            </p:extLst>
          </p:nvPr>
        </p:nvGraphicFramePr>
        <p:xfrm>
          <a:off x="1187623" y="2564900"/>
          <a:ext cx="7200801" cy="2707386"/>
        </p:xfrm>
        <a:graphic>
          <a:graphicData uri="http://schemas.openxmlformats.org/drawingml/2006/table">
            <a:tbl>
              <a:tblPr/>
              <a:tblGrid>
                <a:gridCol w="1571856"/>
                <a:gridCol w="2825093"/>
                <a:gridCol w="1370064"/>
                <a:gridCol w="1433788"/>
              </a:tblGrid>
              <a:tr h="3091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it-IT" sz="16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it-IT"/>
                    </a:p>
                  </a:txBody>
                  <a:tcPr/>
                </a:tc>
                <a:tc hMerge="1">
                  <a:txBody>
                    <a:bodyPr/>
                    <a:lstStyle/>
                    <a:p>
                      <a:endParaRPr lang="it-IT"/>
                    </a:p>
                  </a:txBody>
                  <a:tcPr/>
                </a:tc>
              </a:tr>
              <a:tr h="2984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it-IT" sz="1800" b="1" u="none" strike="noStrike" dirty="0">
                          <a:effectLst/>
                        </a:rPr>
                        <a:t>€ attribuito definitivo </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it-IT" sz="1800" b="1" u="none" strike="noStrike" dirty="0">
                          <a:effectLst/>
                        </a:rPr>
                        <a:t> mesi  </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it-IT" sz="1800" b="1" u="none" strike="noStrike" dirty="0">
                          <a:effectLst/>
                        </a:rPr>
                        <a:t> teste </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84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it-IT" sz="1600" u="none" strike="noStrike" dirty="0" smtClean="0">
                          <a:solidFill>
                            <a:schemeClr val="accent1">
                              <a:lumMod val="75000"/>
                            </a:schemeClr>
                          </a:solidFill>
                          <a:effectLst/>
                        </a:rPr>
                        <a:t>SMS</a:t>
                      </a:r>
                      <a:endParaRPr lang="it-IT" sz="16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dirty="0">
                          <a:solidFill>
                            <a:schemeClr val="accent1">
                              <a:lumMod val="75000"/>
                            </a:schemeClr>
                          </a:solidFill>
                          <a:effectLst/>
                        </a:rPr>
                        <a:t> €                      32.447.220,00 </a:t>
                      </a:r>
                      <a:endParaRPr lang="it-IT" sz="1600" b="0"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a:solidFill>
                            <a:schemeClr val="accent1">
                              <a:lumMod val="75000"/>
                            </a:schemeClr>
                          </a:solidFill>
                          <a:effectLst/>
                        </a:rPr>
                        <a:t>         127.244 </a:t>
                      </a:r>
                      <a:endParaRPr lang="it-IT" sz="1600" b="0" i="0" u="none" strike="noStrike">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a:solidFill>
                            <a:schemeClr val="accent1">
                              <a:lumMod val="75000"/>
                            </a:schemeClr>
                          </a:solidFill>
                          <a:effectLst/>
                        </a:rPr>
                        <a:t>            19.125 </a:t>
                      </a:r>
                      <a:endParaRPr lang="it-IT" sz="1600" b="0" i="0" u="none" strike="noStrike">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84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it-IT" sz="1600" u="none" strike="noStrike" dirty="0" smtClean="0">
                          <a:solidFill>
                            <a:schemeClr val="accent1">
                              <a:lumMod val="75000"/>
                            </a:schemeClr>
                          </a:solidFill>
                          <a:effectLst/>
                        </a:rPr>
                        <a:t>SMP</a:t>
                      </a:r>
                      <a:endParaRPr lang="it-IT" sz="16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dirty="0">
                          <a:solidFill>
                            <a:schemeClr val="accent1">
                              <a:lumMod val="75000"/>
                            </a:schemeClr>
                          </a:solidFill>
                          <a:effectLst/>
                        </a:rPr>
                        <a:t> €                        9.158.240,00 </a:t>
                      </a:r>
                      <a:endParaRPr lang="it-IT" sz="1600" b="0"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dirty="0">
                          <a:solidFill>
                            <a:schemeClr val="accent1">
                              <a:lumMod val="75000"/>
                            </a:schemeClr>
                          </a:solidFill>
                          <a:effectLst/>
                        </a:rPr>
                        <a:t>           20.128 </a:t>
                      </a:r>
                      <a:endParaRPr lang="it-IT" sz="1600" b="0"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a:solidFill>
                            <a:schemeClr val="accent1">
                              <a:lumMod val="75000"/>
                            </a:schemeClr>
                          </a:solidFill>
                          <a:effectLst/>
                        </a:rPr>
                        <a:t>              5.116 </a:t>
                      </a:r>
                      <a:endParaRPr lang="it-IT" sz="1600" b="0" i="0" u="none" strike="noStrike">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84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it-IT" sz="1600" b="0" i="0" u="none" strike="noStrike" dirty="0" smtClean="0">
                          <a:solidFill>
                            <a:schemeClr val="accent1">
                              <a:lumMod val="75000"/>
                            </a:schemeClr>
                          </a:solidFill>
                          <a:effectLst/>
                          <a:latin typeface="+mn-lt"/>
                        </a:rPr>
                        <a:t>STA</a:t>
                      </a:r>
                      <a:endParaRPr lang="it-IT" sz="16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dirty="0">
                          <a:solidFill>
                            <a:schemeClr val="accent1">
                              <a:lumMod val="75000"/>
                            </a:schemeClr>
                          </a:solidFill>
                          <a:effectLst/>
                        </a:rPr>
                        <a:t> €                        2.261.375,20 </a:t>
                      </a:r>
                      <a:endParaRPr lang="it-IT" sz="1600" b="0"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dirty="0">
                          <a:solidFill>
                            <a:schemeClr val="accent1">
                              <a:lumMod val="75000"/>
                            </a:schemeClr>
                          </a:solidFill>
                          <a:effectLst/>
                        </a:rPr>
                        <a:t> </a:t>
                      </a:r>
                      <a:endParaRPr lang="it-IT" sz="1600" b="0"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a:solidFill>
                            <a:schemeClr val="accent1">
                              <a:lumMod val="75000"/>
                            </a:schemeClr>
                          </a:solidFill>
                          <a:effectLst/>
                        </a:rPr>
                        <a:t>              2.040 </a:t>
                      </a:r>
                      <a:endParaRPr lang="it-IT" sz="1600" b="0" i="0" u="none" strike="noStrike">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84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it-IT" sz="1600" u="none" strike="noStrike" dirty="0" smtClean="0">
                          <a:solidFill>
                            <a:schemeClr val="accent1">
                              <a:lumMod val="75000"/>
                            </a:schemeClr>
                          </a:solidFill>
                          <a:effectLst/>
                        </a:rPr>
                        <a:t>STT</a:t>
                      </a:r>
                      <a:endParaRPr lang="it-IT" sz="16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a:solidFill>
                            <a:schemeClr val="accent1">
                              <a:lumMod val="75000"/>
                            </a:schemeClr>
                          </a:solidFill>
                          <a:effectLst/>
                        </a:rPr>
                        <a:t> €                        1.069.762,38 </a:t>
                      </a:r>
                      <a:endParaRPr lang="it-IT" sz="1600" b="0" i="0" u="none" strike="noStrike">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dirty="0">
                          <a:solidFill>
                            <a:schemeClr val="accent1">
                              <a:lumMod val="75000"/>
                            </a:schemeClr>
                          </a:solidFill>
                          <a:effectLst/>
                        </a:rPr>
                        <a:t> </a:t>
                      </a:r>
                      <a:endParaRPr lang="it-IT" sz="1600" b="0"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dirty="0">
                          <a:solidFill>
                            <a:schemeClr val="accent1">
                              <a:lumMod val="75000"/>
                            </a:schemeClr>
                          </a:solidFill>
                          <a:effectLst/>
                        </a:rPr>
                        <a:t>                  930 </a:t>
                      </a:r>
                      <a:endParaRPr lang="it-IT" sz="1600" b="0"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84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it-IT" sz="1600" u="none" strike="noStrike" dirty="0" smtClean="0">
                          <a:solidFill>
                            <a:schemeClr val="accent1">
                              <a:lumMod val="75000"/>
                            </a:schemeClr>
                          </a:solidFill>
                          <a:effectLst/>
                        </a:rPr>
                        <a:t>SVANTAGGIO</a:t>
                      </a:r>
                      <a:endParaRPr lang="it-IT" sz="16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a:solidFill>
                            <a:schemeClr val="accent1">
                              <a:lumMod val="75000"/>
                            </a:schemeClr>
                          </a:solidFill>
                          <a:effectLst/>
                        </a:rPr>
                        <a:t> €                        1.057.400,00 </a:t>
                      </a:r>
                      <a:endParaRPr lang="it-IT" sz="1600" b="0" i="0" u="none" strike="noStrike">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a:solidFill>
                            <a:schemeClr val="accent1">
                              <a:lumMod val="75000"/>
                            </a:schemeClr>
                          </a:solidFill>
                          <a:effectLst/>
                        </a:rPr>
                        <a:t> </a:t>
                      </a:r>
                      <a:endParaRPr lang="it-IT" sz="1600" b="0" i="0" u="none" strike="noStrike">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dirty="0">
                          <a:solidFill>
                            <a:schemeClr val="accent1">
                              <a:lumMod val="75000"/>
                            </a:schemeClr>
                          </a:solidFill>
                          <a:effectLst/>
                        </a:rPr>
                        <a:t> </a:t>
                      </a:r>
                      <a:endParaRPr lang="it-IT" sz="1600" b="0"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091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it-IT" sz="1600" u="none" strike="noStrike" dirty="0" smtClean="0">
                          <a:solidFill>
                            <a:schemeClr val="accent1">
                              <a:lumMod val="75000"/>
                            </a:schemeClr>
                          </a:solidFill>
                          <a:effectLst/>
                        </a:rPr>
                        <a:t>OS</a:t>
                      </a:r>
                      <a:endParaRPr lang="it-IT" sz="16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a:solidFill>
                            <a:schemeClr val="accent1">
                              <a:lumMod val="75000"/>
                            </a:schemeClr>
                          </a:solidFill>
                          <a:effectLst/>
                        </a:rPr>
                        <a:t> €                        6.999.800,00 </a:t>
                      </a:r>
                      <a:endParaRPr lang="it-IT" sz="1600" b="0" i="0" u="none" strike="noStrike">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a:solidFill>
                            <a:schemeClr val="accent1">
                              <a:lumMod val="75000"/>
                            </a:schemeClr>
                          </a:solidFill>
                          <a:effectLst/>
                        </a:rPr>
                        <a:t> </a:t>
                      </a:r>
                      <a:endParaRPr lang="it-IT" sz="1600" b="0" i="0" u="none" strike="noStrike">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it-IT" sz="1600" u="none" strike="noStrike" dirty="0">
                          <a:solidFill>
                            <a:schemeClr val="accent1">
                              <a:lumMod val="75000"/>
                            </a:schemeClr>
                          </a:solidFill>
                          <a:effectLst/>
                        </a:rPr>
                        <a:t>            27.211 </a:t>
                      </a:r>
                      <a:endParaRPr lang="it-IT" sz="1600" b="0"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84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it-IT" sz="1600" b="1"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8" name="Rettangolo 7"/>
          <p:cNvSpPr/>
          <p:nvPr/>
        </p:nvSpPr>
        <p:spPr>
          <a:xfrm>
            <a:off x="1187624" y="1484784"/>
            <a:ext cx="7056784" cy="584775"/>
          </a:xfrm>
          <a:prstGeom prst="rect">
            <a:avLst/>
          </a:prstGeom>
        </p:spPr>
        <p:txBody>
          <a:bodyPr wrap="square">
            <a:spAutoFit/>
          </a:bodyPr>
          <a:lstStyle/>
          <a:p>
            <a:pPr algn="ctr"/>
            <a:r>
              <a:rPr lang="it-IT" sz="3200" b="1" dirty="0">
                <a:solidFill>
                  <a:schemeClr val="accent1">
                    <a:lumMod val="75000"/>
                  </a:schemeClr>
                </a:solidFill>
              </a:rPr>
              <a:t>FONDI DISTRIBUITI   </a:t>
            </a:r>
            <a:r>
              <a:rPr lang="it-IT" sz="3200" b="1" dirty="0" smtClean="0">
                <a:solidFill>
                  <a:schemeClr val="accent1">
                    <a:lumMod val="75000"/>
                  </a:schemeClr>
                </a:solidFill>
              </a:rPr>
              <a:t>   </a:t>
            </a:r>
            <a:r>
              <a:rPr lang="it-IT" sz="3200" b="1" dirty="0">
                <a:solidFill>
                  <a:schemeClr val="accent1">
                    <a:lumMod val="75000"/>
                  </a:schemeClr>
                </a:solidFill>
              </a:rPr>
              <a:t>€ </a:t>
            </a:r>
            <a:r>
              <a:rPr lang="it-IT" sz="3200" b="1" dirty="0" smtClean="0">
                <a:solidFill>
                  <a:schemeClr val="accent1">
                    <a:lumMod val="75000"/>
                  </a:schemeClr>
                </a:solidFill>
              </a:rPr>
              <a:t>  52.993.797,58</a:t>
            </a:r>
            <a:endParaRPr lang="it-IT" sz="3200" b="1" dirty="0">
              <a:solidFill>
                <a:schemeClr val="accent1">
                  <a:lumMod val="75000"/>
                </a:schemeClr>
              </a:solidFill>
            </a:endParaRPr>
          </a:p>
        </p:txBody>
      </p:sp>
      <p:sp>
        <p:nvSpPr>
          <p:cNvPr id="9" name="Rettangolo 8"/>
          <p:cNvSpPr/>
          <p:nvPr/>
        </p:nvSpPr>
        <p:spPr>
          <a:xfrm>
            <a:off x="2267744" y="5517232"/>
            <a:ext cx="5760640" cy="646331"/>
          </a:xfrm>
          <a:prstGeom prst="rect">
            <a:avLst/>
          </a:prstGeom>
        </p:spPr>
        <p:txBody>
          <a:bodyPr wrap="square">
            <a:spAutoFit/>
          </a:bodyPr>
          <a:lstStyle/>
          <a:p>
            <a:pPr algn="ctr"/>
            <a:r>
              <a:rPr lang="it-IT" b="1" dirty="0">
                <a:solidFill>
                  <a:schemeClr val="accent1">
                    <a:lumMod val="75000"/>
                  </a:schemeClr>
                </a:solidFill>
              </a:rPr>
              <a:t>€ 150.000,00   ACCANTONATI PER  STUDENTI/DOCENTI CON  BISOGNI SPECIALI</a:t>
            </a:r>
          </a:p>
        </p:txBody>
      </p:sp>
    </p:spTree>
    <p:extLst>
      <p:ext uri="{BB962C8B-B14F-4D97-AF65-F5344CB8AC3E}">
        <p14:creationId xmlns:p14="http://schemas.microsoft.com/office/powerpoint/2010/main" val="59638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
          <p:cNvSpPr txBox="1">
            <a:spLocks/>
          </p:cNvSpPr>
          <p:nvPr/>
        </p:nvSpPr>
        <p:spPr>
          <a:xfrm>
            <a:off x="179512" y="1124745"/>
            <a:ext cx="8964488" cy="439248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800" b="1" i="0" u="none" strike="noStrike" kern="1200" cap="none" spc="0" normalizeH="0" baseline="0" noProof="0" dirty="0" smtClean="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14400" b="1" i="0" u="none" strike="noStrike" kern="1200" cap="none" spc="0" normalizeH="0" baseline="0" noProof="0" dirty="0" smtClean="0">
                <a:ln>
                  <a:noFill/>
                </a:ln>
                <a:solidFill>
                  <a:srgbClr val="FF0000"/>
                </a:solidFill>
                <a:effectLst/>
                <a:uLnTx/>
                <a:uFillTx/>
                <a:latin typeface="Calibri"/>
                <a:ea typeface="+mn-ea"/>
                <a:cs typeface="+mn-cs"/>
              </a:rPr>
              <a:t>233 beneficiari </a:t>
            </a:r>
            <a:r>
              <a:rPr kumimoji="0" lang="it-IT" sz="9600" b="1" i="0" u="none" strike="noStrike" kern="1200" cap="none" spc="0" normalizeH="0" baseline="0" noProof="0" dirty="0" smtClean="0">
                <a:ln>
                  <a:noFill/>
                </a:ln>
                <a:solidFill>
                  <a:srgbClr val="FF0000"/>
                </a:solidFill>
                <a:effectLst/>
                <a:uLnTx/>
                <a:uFillTx/>
                <a:latin typeface="Calibri"/>
                <a:ea typeface="+mn-ea"/>
                <a:cs typeface="+mn-cs"/>
              </a:rPr>
              <a:t>:</a:t>
            </a:r>
          </a:p>
          <a:p>
            <a:pPr marL="0" lvl="0" indent="0" algn="ctr">
              <a:buNone/>
              <a:defRPr/>
            </a:pPr>
            <a:endParaRPr kumimoji="0" lang="it-IT" sz="96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it-IT" sz="9600" b="1" dirty="0">
                <a:solidFill>
                  <a:srgbClr val="FF0000"/>
                </a:solidFill>
                <a:latin typeface="Calibri"/>
              </a:rPr>
              <a:t> </a:t>
            </a:r>
            <a:r>
              <a:rPr lang="it-IT" sz="9600" b="1" dirty="0" smtClean="0">
                <a:solidFill>
                  <a:srgbClr val="FF0000"/>
                </a:solidFill>
                <a:latin typeface="Calibri"/>
              </a:rPr>
              <a:t> </a:t>
            </a:r>
            <a:r>
              <a:rPr kumimoji="0" lang="it-IT" sz="9600" b="1" i="0" u="none" strike="noStrike" kern="1200" cap="none" spc="0" normalizeH="0" baseline="0" noProof="0" dirty="0" smtClean="0">
                <a:ln>
                  <a:noFill/>
                </a:ln>
                <a:solidFill>
                  <a:srgbClr val="FF0000"/>
                </a:solidFill>
                <a:effectLst/>
                <a:uLnTx/>
                <a:uFillTx/>
                <a:latin typeface="Calibri"/>
                <a:ea typeface="+mn-ea"/>
                <a:cs typeface="+mn-cs"/>
              </a:rPr>
              <a:t>222 istituti  	</a:t>
            </a:r>
            <a:r>
              <a:rPr kumimoji="0" lang="it-IT" sz="9600" b="1" i="0" u="none" strike="noStrike" kern="1200" cap="none" spc="0" normalizeH="0" baseline="0" noProof="0" dirty="0" smtClean="0">
                <a:ln>
                  <a:noFill/>
                </a:ln>
                <a:solidFill>
                  <a:schemeClr val="accent1">
                    <a:lumMod val="75000"/>
                  </a:schemeClr>
                </a:solidFill>
                <a:effectLst/>
                <a:uLnTx/>
                <a:uFillTx/>
                <a:latin typeface="Calibri"/>
                <a:ea typeface="+mn-ea"/>
                <a:cs typeface="+mn-cs"/>
              </a:rPr>
              <a:t>    lettera di attribuzione   inviata via PEC</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9600" b="1" i="0" u="none" strike="noStrike" kern="1200" cap="none" spc="0" normalizeH="0" baseline="0" noProof="0" dirty="0" smtClean="0">
                <a:ln>
                  <a:noFill/>
                </a:ln>
                <a:solidFill>
                  <a:srgbClr val="FF0000"/>
                </a:solidFill>
                <a:effectLst/>
                <a:uLnTx/>
                <a:uFillTx/>
                <a:latin typeface="Calibri"/>
                <a:ea typeface="+mn-ea"/>
                <a:cs typeface="+mn-cs"/>
              </a:rPr>
              <a:t>       2 istituti        </a:t>
            </a:r>
            <a:r>
              <a:rPr kumimoji="0" lang="it-IT" sz="9600" b="1" i="0" u="none" strike="noStrike" kern="1200" cap="none" spc="0" normalizeH="0" baseline="0" noProof="0" dirty="0" smtClean="0">
                <a:ln>
                  <a:noFill/>
                </a:ln>
                <a:solidFill>
                  <a:schemeClr val="accent1">
                    <a:lumMod val="75000"/>
                  </a:schemeClr>
                </a:solidFill>
                <a:effectLst/>
                <a:uLnTx/>
                <a:uFillTx/>
                <a:latin typeface="Calibri"/>
                <a:ea typeface="+mn-ea"/>
                <a:cs typeface="+mn-cs"/>
              </a:rPr>
              <a:t>lettera di attribuzione   via RACCOMANDATA</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9600" b="1" i="0" u="none" strike="noStrike" kern="1200" cap="none" spc="0" normalizeH="0" baseline="0" noProof="0" dirty="0" smtClean="0">
              <a:ln>
                <a:noFill/>
              </a:ln>
              <a:solidFill>
                <a:schemeClr val="accent1">
                  <a:lumMod val="75000"/>
                </a:schemeClr>
              </a:solidFill>
              <a:effectLst/>
              <a:uLnTx/>
              <a:uFillTx/>
              <a:latin typeface="Calibri"/>
              <a:ea typeface="+mn-ea"/>
              <a:cs typeface="+mn-cs"/>
            </a:endParaRPr>
          </a:p>
          <a:p>
            <a:pPr marL="0" indent="0">
              <a:buNone/>
              <a:defRPr/>
            </a:pPr>
            <a:r>
              <a:rPr lang="it-IT" sz="9600" b="1" dirty="0" smtClean="0">
                <a:solidFill>
                  <a:srgbClr val="FF0000"/>
                </a:solidFill>
              </a:rPr>
              <a:t>       9 </a:t>
            </a:r>
            <a:r>
              <a:rPr lang="it-IT" sz="9600" b="1" dirty="0">
                <a:solidFill>
                  <a:srgbClr val="FF0000"/>
                </a:solidFill>
              </a:rPr>
              <a:t>Privati 	</a:t>
            </a:r>
            <a:r>
              <a:rPr lang="it-IT" sz="9600" b="1" dirty="0" smtClean="0">
                <a:solidFill>
                  <a:schemeClr val="accent1">
                    <a:lumMod val="75000"/>
                  </a:schemeClr>
                </a:solidFill>
              </a:rPr>
              <a:t>     Prima </a:t>
            </a:r>
            <a:r>
              <a:rPr lang="it-IT" sz="9600" b="1" dirty="0">
                <a:solidFill>
                  <a:schemeClr val="accent1">
                    <a:lumMod val="75000"/>
                  </a:schemeClr>
                </a:solidFill>
              </a:rPr>
              <a:t>dell’invio della lettera di attribuzione </a:t>
            </a:r>
            <a:r>
              <a:rPr lang="it-IT" sz="9600" b="1" dirty="0" smtClean="0">
                <a:solidFill>
                  <a:schemeClr val="accent1">
                    <a:lumMod val="75000"/>
                  </a:schemeClr>
                </a:solidFill>
              </a:rPr>
              <a:t>l’AN</a:t>
            </a:r>
          </a:p>
          <a:p>
            <a:pPr marL="0" indent="0">
              <a:buNone/>
              <a:defRPr/>
            </a:pPr>
            <a:r>
              <a:rPr lang="it-IT" sz="9600" b="1" dirty="0">
                <a:solidFill>
                  <a:schemeClr val="accent1">
                    <a:lumMod val="75000"/>
                  </a:schemeClr>
                </a:solidFill>
              </a:rPr>
              <a:t>	</a:t>
            </a:r>
            <a:r>
              <a:rPr lang="it-IT" sz="9600" b="1" dirty="0" smtClean="0">
                <a:solidFill>
                  <a:schemeClr val="accent1">
                    <a:lumMod val="75000"/>
                  </a:schemeClr>
                </a:solidFill>
              </a:rPr>
              <a:t>	     </a:t>
            </a:r>
            <a:r>
              <a:rPr lang="it-IT" sz="9600" b="1" dirty="0">
                <a:solidFill>
                  <a:schemeClr val="accent1">
                    <a:lumMod val="75000"/>
                  </a:schemeClr>
                </a:solidFill>
              </a:rPr>
              <a:t>dovrà verificare se l’Istituto ha i requisiti </a:t>
            </a:r>
            <a:endParaRPr lang="it-IT" sz="9600" b="1" dirty="0" smtClean="0">
              <a:solidFill>
                <a:schemeClr val="accent1">
                  <a:lumMod val="75000"/>
                </a:schemeClr>
              </a:solidFill>
            </a:endParaRPr>
          </a:p>
          <a:p>
            <a:pPr marL="0" indent="0">
              <a:buNone/>
              <a:defRPr/>
            </a:pPr>
            <a:r>
              <a:rPr lang="it-IT" sz="9600" b="1" dirty="0">
                <a:solidFill>
                  <a:schemeClr val="accent1">
                    <a:lumMod val="75000"/>
                  </a:schemeClr>
                </a:solidFill>
              </a:rPr>
              <a:t>	</a:t>
            </a:r>
            <a:r>
              <a:rPr lang="it-IT" sz="9600" b="1" dirty="0" smtClean="0">
                <a:solidFill>
                  <a:schemeClr val="accent1">
                    <a:lumMod val="75000"/>
                  </a:schemeClr>
                </a:solidFill>
              </a:rPr>
              <a:t>	     comunitari </a:t>
            </a:r>
            <a:r>
              <a:rPr lang="it-IT" sz="9600" b="1" dirty="0">
                <a:solidFill>
                  <a:schemeClr val="accent1">
                    <a:lumMod val="75000"/>
                  </a:schemeClr>
                </a:solidFill>
              </a:rPr>
              <a:t>di </a:t>
            </a:r>
            <a:r>
              <a:rPr lang="it-IT" sz="9600" b="1" dirty="0" smtClean="0">
                <a:solidFill>
                  <a:schemeClr val="accent1">
                    <a:lumMod val="75000"/>
                  </a:schemeClr>
                </a:solidFill>
              </a:rPr>
              <a:t>«ente pubblico» </a:t>
            </a:r>
            <a:r>
              <a:rPr lang="it-IT" sz="9600" b="1" dirty="0">
                <a:solidFill>
                  <a:schemeClr val="accent1">
                    <a:lumMod val="75000"/>
                  </a:schemeClr>
                </a:solidFill>
              </a:rPr>
              <a:t>altrimenti </a:t>
            </a:r>
            <a:endParaRPr lang="it-IT" sz="9600" b="1" dirty="0" smtClean="0">
              <a:solidFill>
                <a:schemeClr val="accent1">
                  <a:lumMod val="75000"/>
                </a:schemeClr>
              </a:solidFill>
            </a:endParaRPr>
          </a:p>
          <a:p>
            <a:pPr marL="0" indent="0">
              <a:buNone/>
              <a:defRPr/>
            </a:pPr>
            <a:r>
              <a:rPr lang="it-IT" sz="9600" b="1" dirty="0">
                <a:solidFill>
                  <a:schemeClr val="accent1">
                    <a:lumMod val="75000"/>
                  </a:schemeClr>
                </a:solidFill>
              </a:rPr>
              <a:t>	</a:t>
            </a:r>
            <a:r>
              <a:rPr lang="it-IT" sz="9600" b="1" dirty="0" smtClean="0">
                <a:solidFill>
                  <a:schemeClr val="accent1">
                    <a:lumMod val="75000"/>
                  </a:schemeClr>
                </a:solidFill>
              </a:rPr>
              <a:t>	     dovrà </a:t>
            </a:r>
            <a:r>
              <a:rPr lang="it-IT" sz="9600" b="1" dirty="0">
                <a:solidFill>
                  <a:schemeClr val="accent1">
                    <a:lumMod val="75000"/>
                  </a:schemeClr>
                </a:solidFill>
              </a:rPr>
              <a:t>provvedere alla valutazione della </a:t>
            </a:r>
            <a:r>
              <a:rPr lang="it-IT" sz="9600" b="1" dirty="0" smtClean="0">
                <a:solidFill>
                  <a:schemeClr val="accent1">
                    <a:lumMod val="75000"/>
                  </a:schemeClr>
                </a:solidFill>
              </a:rPr>
              <a:t>Capacità</a:t>
            </a:r>
          </a:p>
          <a:p>
            <a:pPr marL="0" indent="0">
              <a:buNone/>
              <a:defRPr/>
            </a:pPr>
            <a:r>
              <a:rPr lang="it-IT" sz="9600" b="1" dirty="0">
                <a:solidFill>
                  <a:schemeClr val="accent1">
                    <a:lumMod val="75000"/>
                  </a:schemeClr>
                </a:solidFill>
              </a:rPr>
              <a:t>	</a:t>
            </a:r>
            <a:r>
              <a:rPr lang="it-IT" sz="9600" b="1" dirty="0" smtClean="0">
                <a:solidFill>
                  <a:schemeClr val="accent1">
                    <a:lumMod val="75000"/>
                  </a:schemeClr>
                </a:solidFill>
              </a:rPr>
              <a:t>	     Finanziaria</a:t>
            </a:r>
            <a:endParaRPr lang="it-IT" sz="9600" b="1" dirty="0">
              <a:solidFill>
                <a:schemeClr val="accent1">
                  <a:lumMod val="75000"/>
                </a:schemeClr>
              </a:solidFill>
            </a:endParaRP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9600" b="1" i="0" u="none" strike="noStrike" kern="1200" cap="none" spc="0" normalizeH="0" baseline="0" noProof="0" dirty="0" smtClean="0">
              <a:ln>
                <a:noFill/>
              </a:ln>
              <a:solidFill>
                <a:schemeClr val="accent1">
                  <a:lumMod val="75000"/>
                </a:schemeClr>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9600" b="1" i="0" u="none" strike="noStrike" kern="1200" cap="none" spc="0" normalizeH="0" baseline="0" noProof="0" dirty="0" smtClean="0">
                <a:ln>
                  <a:noFill/>
                </a:ln>
                <a:solidFill>
                  <a:srgbClr val="FF0000"/>
                </a:solidFill>
                <a:effectLst/>
                <a:uLnTx/>
                <a:uFillTx/>
                <a:latin typeface="Calibri"/>
                <a:ea typeface="+mn-ea"/>
                <a:cs typeface="+mn-cs"/>
              </a:rPr>
              <a:t>NB</a:t>
            </a:r>
            <a:r>
              <a:rPr kumimoji="0" lang="it-IT" sz="96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it-IT" sz="9600" b="1" i="0" u="none" strike="noStrike" kern="1200" cap="none" spc="0" normalizeH="0" baseline="0" noProof="0" dirty="0" smtClean="0">
                <a:ln>
                  <a:noFill/>
                </a:ln>
                <a:solidFill>
                  <a:schemeClr val="accent1">
                    <a:lumMod val="75000"/>
                  </a:schemeClr>
                </a:solidFill>
                <a:effectLst/>
                <a:uLnTx/>
                <a:uFillTx/>
                <a:latin typeface="Calibri"/>
                <a:ea typeface="+mn-ea"/>
                <a:cs typeface="+mn-cs"/>
              </a:rPr>
              <a:t>Lettere attribuzione  +  Allegato 1 disponibile in </a:t>
            </a:r>
            <a:r>
              <a:rPr kumimoji="0" lang="it-IT" sz="9600" b="1" i="0" u="none" strike="noStrike" kern="1200" cap="none" spc="0" normalizeH="0" baseline="0" noProof="0" dirty="0" err="1" smtClean="0">
                <a:ln>
                  <a:noFill/>
                </a:ln>
                <a:solidFill>
                  <a:schemeClr val="accent1">
                    <a:lumMod val="75000"/>
                  </a:schemeClr>
                </a:solidFill>
                <a:effectLst/>
                <a:uLnTx/>
                <a:uFillTx/>
                <a:latin typeface="Calibri"/>
                <a:ea typeface="+mn-ea"/>
                <a:cs typeface="+mn-cs"/>
              </a:rPr>
              <a:t>Dyners</a:t>
            </a:r>
            <a:endParaRPr kumimoji="0" lang="it-IT" sz="9600" b="1" i="0" u="none" strike="noStrike" kern="1200" cap="none" spc="0" normalizeH="0" baseline="0" noProof="0" dirty="0" smtClean="0">
              <a:ln>
                <a:noFill/>
              </a:ln>
              <a:solidFill>
                <a:schemeClr val="accent1">
                  <a:lumMod val="75000"/>
                </a:schemeClr>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40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40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4000" b="1"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4000" b="1"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4000" b="1" i="0" u="none" strike="noStrike" kern="1200" cap="none" spc="0" normalizeH="0" baseline="0" noProof="0" dirty="0" smtClean="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3200" b="1" i="0" u="none" strike="noStrike" kern="1200" cap="none" spc="0" normalizeH="0" baseline="0" noProof="0" dirty="0" smtClean="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3200" b="1" i="0" u="none" strike="noStrike" kern="1200" cap="none" spc="0" normalizeH="0" baseline="0" noProof="0" dirty="0" smtClean="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3200" b="1" i="0" u="none" strike="noStrike" kern="1200" cap="none" spc="0" normalizeH="0" baseline="0" noProof="0" dirty="0" smtClean="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1700" b="1" i="0" u="none" strike="noStrike" kern="1200" cap="none" spc="0" normalizeH="0" baseline="0" noProof="0" dirty="0" smtClean="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3200" b="1" i="0" u="none" strike="noStrike" kern="1200" cap="none" spc="0" normalizeH="0" baseline="0" noProof="0" dirty="0" smtClean="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86181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3568" y="2276872"/>
            <a:ext cx="7632848" cy="2483757"/>
          </a:xfrm>
          <a:prstGeom prst="rect">
            <a:avLst/>
          </a:prstGeom>
        </p:spPr>
        <p:txBody>
          <a:bodyPr wrap="square">
            <a:spAutoFit/>
          </a:bodyPr>
          <a:lstStyle/>
          <a:p>
            <a:pPr lvl="0" algn="ctr">
              <a:spcBef>
                <a:spcPct val="20000"/>
              </a:spcBef>
            </a:pPr>
            <a:r>
              <a:rPr lang="it-IT" sz="3700" b="1" dirty="0" smtClean="0">
                <a:solidFill>
                  <a:schemeClr val="accent1">
                    <a:lumMod val="75000"/>
                  </a:schemeClr>
                </a:solidFill>
              </a:rPr>
              <a:t>Accordo </a:t>
            </a:r>
            <a:r>
              <a:rPr lang="it-IT" sz="3700" b="1" dirty="0">
                <a:solidFill>
                  <a:schemeClr val="accent1">
                    <a:lumMod val="75000"/>
                  </a:schemeClr>
                </a:solidFill>
              </a:rPr>
              <a:t>finanziario sarà </a:t>
            </a:r>
            <a:r>
              <a:rPr lang="it-IT" sz="3700" b="1" dirty="0" smtClean="0">
                <a:solidFill>
                  <a:schemeClr val="accent1">
                    <a:lumMod val="75000"/>
                  </a:schemeClr>
                </a:solidFill>
              </a:rPr>
              <a:t>disponibile</a:t>
            </a:r>
            <a:endParaRPr lang="it-IT" sz="3700" b="1" dirty="0">
              <a:solidFill>
                <a:schemeClr val="accent1">
                  <a:lumMod val="75000"/>
                </a:schemeClr>
              </a:solidFill>
            </a:endParaRPr>
          </a:p>
          <a:p>
            <a:pPr lvl="0" algn="ctr">
              <a:spcBef>
                <a:spcPct val="20000"/>
              </a:spcBef>
            </a:pPr>
            <a:r>
              <a:rPr lang="it-IT" sz="3700" b="1" dirty="0">
                <a:solidFill>
                  <a:schemeClr val="accent1">
                    <a:lumMod val="75000"/>
                  </a:schemeClr>
                </a:solidFill>
              </a:rPr>
              <a:t> in </a:t>
            </a:r>
            <a:r>
              <a:rPr lang="it-IT" sz="3700" b="1" dirty="0" err="1">
                <a:solidFill>
                  <a:schemeClr val="accent1">
                    <a:lumMod val="75000"/>
                  </a:schemeClr>
                </a:solidFill>
              </a:rPr>
              <a:t>Dyners</a:t>
            </a:r>
            <a:r>
              <a:rPr lang="it-IT" sz="3700" b="1" dirty="0">
                <a:solidFill>
                  <a:schemeClr val="accent1">
                    <a:lumMod val="75000"/>
                  </a:schemeClr>
                </a:solidFill>
              </a:rPr>
              <a:t> a partire dal </a:t>
            </a:r>
            <a:r>
              <a:rPr lang="it-IT" sz="3700" b="1" dirty="0">
                <a:solidFill>
                  <a:srgbClr val="FF0000"/>
                </a:solidFill>
              </a:rPr>
              <a:t>28 luglio </a:t>
            </a:r>
            <a:r>
              <a:rPr lang="it-IT" sz="3700" b="1" dirty="0" smtClean="0">
                <a:solidFill>
                  <a:srgbClr val="FF0000"/>
                </a:solidFill>
              </a:rPr>
              <a:t>2015 </a:t>
            </a:r>
            <a:r>
              <a:rPr lang="it-IT" sz="3700" b="1" dirty="0">
                <a:solidFill>
                  <a:schemeClr val="accent1">
                    <a:lumMod val="75000"/>
                  </a:schemeClr>
                </a:solidFill>
              </a:rPr>
              <a:t>come indicato nelle lettere di attribuzione </a:t>
            </a:r>
          </a:p>
        </p:txBody>
      </p:sp>
    </p:spTree>
    <p:extLst>
      <p:ext uri="{BB962C8B-B14F-4D97-AF65-F5344CB8AC3E}">
        <p14:creationId xmlns:p14="http://schemas.microsoft.com/office/powerpoint/2010/main" val="90845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323528" y="908720"/>
            <a:ext cx="835977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entury Gothic" panose="020B0502020202020204" pitchFamily="34" charset="0"/>
              </a:defRPr>
            </a:lvl1pPr>
            <a:lvl2pPr marL="742950" indent="-285750">
              <a:spcBef>
                <a:spcPct val="20000"/>
              </a:spcBef>
              <a:buChar char="–"/>
              <a:defRPr sz="24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400">
                <a:solidFill>
                  <a:schemeClr val="tx1"/>
                </a:solidFill>
                <a:latin typeface="Century Gothic" panose="020B0502020202020204" pitchFamily="34" charset="0"/>
              </a:defRPr>
            </a:lvl4pPr>
            <a:lvl5pPr marL="2057400" indent="-228600">
              <a:spcBef>
                <a:spcPct val="20000"/>
              </a:spcBef>
              <a:buChar char="»"/>
              <a:defRPr sz="24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4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4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4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400">
                <a:solidFill>
                  <a:schemeClr val="tx1"/>
                </a:solidFill>
                <a:latin typeface="Century Gothic" panose="020B0502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it-IT" altLang="it-IT" sz="2800" b="1" i="0" u="none" strike="noStrike" kern="0" cap="none" spc="0" normalizeH="0" baseline="0" noProof="0" dirty="0" smtClean="0">
                <a:ln>
                  <a:noFill/>
                </a:ln>
                <a:solidFill>
                  <a:srgbClr val="CC0000"/>
                </a:solidFill>
                <a:effectLst/>
                <a:uLnTx/>
                <a:uFillTx/>
                <a:latin typeface="Century Gothic" panose="020B0502020202020204" pitchFamily="34" charset="0"/>
              </a:rPr>
              <a:t>FIRMA DIGITALE</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it-IT" altLang="it-IT" sz="2400" b="1" i="0" u="none" strike="noStrike" kern="0" cap="none" spc="0" normalizeH="0" baseline="0" noProof="0" dirty="0" smtClean="0">
              <a:ln>
                <a:noFill/>
              </a:ln>
              <a:solidFill>
                <a:srgbClr val="CC0000"/>
              </a:solidFill>
              <a:effectLst/>
              <a:uLnTx/>
              <a:uFillTx/>
              <a:latin typeface="Century Gothic" panose="020B0502020202020204" pitchFamily="34" charset="0"/>
            </a:endParaRPr>
          </a:p>
          <a:p>
            <a:pPr>
              <a:spcBef>
                <a:spcPct val="0"/>
              </a:spcBef>
              <a:buNone/>
              <a:defRPr/>
            </a:pPr>
            <a:r>
              <a:rPr lang="it-IT" b="1" dirty="0">
                <a:solidFill>
                  <a:schemeClr val="accent1">
                    <a:lumMod val="75000"/>
                  </a:schemeClr>
                </a:solidFill>
                <a:latin typeface="+mn-lt"/>
              </a:rPr>
              <a:t>Sulla base di quanto indicato nelle Disposizioni Nazionali allegate alla Guida del Programma Erasmus Plus 2015, ai fini della digitalizzazione dell’intero ciclo di vita del progetto, anche nel caso in cui il Beneficiario abbia </a:t>
            </a:r>
            <a:r>
              <a:rPr lang="it-IT" b="1" u="sng" dirty="0">
                <a:solidFill>
                  <a:schemeClr val="accent1">
                    <a:lumMod val="75000"/>
                  </a:schemeClr>
                </a:solidFill>
                <a:latin typeface="+mn-lt"/>
              </a:rPr>
              <a:t>una natura giuridica diversa da quella di ente pubblico</a:t>
            </a:r>
            <a:r>
              <a:rPr lang="it-IT" b="1" dirty="0">
                <a:solidFill>
                  <a:schemeClr val="accent1">
                    <a:lumMod val="75000"/>
                  </a:schemeClr>
                </a:solidFill>
                <a:latin typeface="+mn-lt"/>
              </a:rPr>
              <a:t>, l’accordo dovrà essere sottoscritto </a:t>
            </a:r>
            <a:r>
              <a:rPr lang="it-IT" b="1" u="sng" dirty="0">
                <a:solidFill>
                  <a:srgbClr val="FF0000"/>
                </a:solidFill>
                <a:latin typeface="+mn-lt"/>
              </a:rPr>
              <a:t>obbligatoriamente con firma digitale </a:t>
            </a:r>
            <a:r>
              <a:rPr lang="it-IT" b="1" dirty="0">
                <a:solidFill>
                  <a:schemeClr val="accent1">
                    <a:lumMod val="75000"/>
                  </a:schemeClr>
                </a:solidFill>
                <a:latin typeface="+mn-lt"/>
              </a:rPr>
              <a:t>da entrambe le parti.</a:t>
            </a:r>
          </a:p>
          <a:p>
            <a:pPr marL="0" marR="0" lvl="0" indent="0" algn="ctr" defTabSz="914400" eaLnBrk="1" fontAlgn="auto" latinLnBrk="0" hangingPunct="1">
              <a:lnSpc>
                <a:spcPct val="100000"/>
              </a:lnSpc>
              <a:spcBef>
                <a:spcPct val="0"/>
              </a:spcBef>
              <a:spcAft>
                <a:spcPts val="0"/>
              </a:spcAft>
              <a:buClrTx/>
              <a:buSzTx/>
              <a:buFontTx/>
              <a:buNone/>
              <a:tabLst/>
              <a:defRPr/>
            </a:pPr>
            <a:endParaRPr lang="it-IT" altLang="it-IT" b="1" dirty="0">
              <a:solidFill>
                <a:schemeClr val="accent1">
                  <a:lumMod val="75000"/>
                </a:schemeClr>
              </a:solidFill>
              <a:latin typeface="+mn-lt"/>
            </a:endParaRPr>
          </a:p>
          <a:p>
            <a:pPr marL="0" marR="0" lvl="0" indent="0" defTabSz="914400" eaLnBrk="1" fontAlgn="auto" latinLnBrk="0" hangingPunct="1">
              <a:lnSpc>
                <a:spcPct val="100000"/>
              </a:lnSpc>
              <a:spcBef>
                <a:spcPct val="0"/>
              </a:spcBef>
              <a:spcAft>
                <a:spcPts val="0"/>
              </a:spcAft>
              <a:buClrTx/>
              <a:buSzTx/>
              <a:buFontTx/>
              <a:buNone/>
              <a:tabLst/>
              <a:defRPr/>
            </a:pPr>
            <a:r>
              <a:rPr lang="it-IT" altLang="it-IT" b="1" dirty="0">
                <a:solidFill>
                  <a:schemeClr val="accent1">
                    <a:lumMod val="75000"/>
                  </a:schemeClr>
                </a:solidFill>
                <a:latin typeface="+mn-lt"/>
              </a:rPr>
              <a:t> NB: si prega di non inviare i cartacei</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it-IT" altLang="it-IT"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anose="020B0502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it-IT" altLang="it-IT"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90845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268760"/>
            <a:ext cx="7776864" cy="5201424"/>
          </a:xfrm>
          <a:prstGeom prst="rect">
            <a:avLst/>
          </a:prstGeom>
          <a:noFill/>
        </p:spPr>
        <p:txBody>
          <a:bodyPr wrap="square" rtlCol="0">
            <a:spAutoFit/>
          </a:bodyPr>
          <a:lstStyle/>
          <a:p>
            <a:pPr>
              <a:spcBef>
                <a:spcPct val="0"/>
              </a:spcBef>
              <a:defRPr/>
            </a:pPr>
            <a:r>
              <a:rPr lang="it-IT" sz="2800" b="1" kern="0" dirty="0">
                <a:solidFill>
                  <a:srgbClr val="CC0000"/>
                </a:solidFill>
                <a:latin typeface="Century Gothic" panose="020B0502020202020204" pitchFamily="34" charset="0"/>
              </a:rPr>
              <a:t>Comunicazioni a mezzo </a:t>
            </a:r>
            <a:r>
              <a:rPr lang="it-IT" sz="2800" b="1" kern="0" dirty="0" err="1" smtClean="0">
                <a:solidFill>
                  <a:srgbClr val="CC0000"/>
                </a:solidFill>
                <a:latin typeface="Century Gothic" panose="020B0502020202020204" pitchFamily="34" charset="0"/>
              </a:rPr>
              <a:t>Pec</a:t>
            </a:r>
            <a:endParaRPr lang="it-IT" sz="2800" b="1" kern="0" dirty="0" smtClean="0">
              <a:solidFill>
                <a:srgbClr val="CC0000"/>
              </a:solidFill>
              <a:latin typeface="Century Gothic" panose="020B0502020202020204" pitchFamily="34" charset="0"/>
            </a:endParaRPr>
          </a:p>
          <a:p>
            <a:pPr>
              <a:spcBef>
                <a:spcPct val="0"/>
              </a:spcBef>
              <a:defRPr/>
            </a:pPr>
            <a:endParaRPr lang="it-IT" sz="2800" b="1" kern="0" dirty="0">
              <a:solidFill>
                <a:srgbClr val="CC0000"/>
              </a:solidFill>
              <a:latin typeface="Century Gothic" panose="020B0502020202020204" pitchFamily="34" charset="0"/>
            </a:endParaRPr>
          </a:p>
          <a:p>
            <a:pPr fontAlgn="base"/>
            <a:r>
              <a:rPr lang="it-IT" sz="2400" b="1" dirty="0" smtClean="0">
                <a:solidFill>
                  <a:schemeClr val="accent1">
                    <a:lumMod val="75000"/>
                  </a:schemeClr>
                </a:solidFill>
              </a:rPr>
              <a:t>Sulla </a:t>
            </a:r>
            <a:r>
              <a:rPr lang="it-IT" sz="2400" b="1" dirty="0">
                <a:solidFill>
                  <a:schemeClr val="accent1">
                    <a:lumMod val="75000"/>
                  </a:schemeClr>
                </a:solidFill>
              </a:rPr>
              <a:t>base di quanto indicato nelle Disposizioni Nazionali allegate alla Guida del Programma Erasmus Plus 2015, ai fini della digitalizzazione dell’intero ciclo di vita del progetto, anche nel caso in cui il Beneficiario abbia una natura giuridica diversa da quella di </a:t>
            </a:r>
            <a:r>
              <a:rPr lang="it-IT" sz="2400" b="1" u="sng" dirty="0">
                <a:solidFill>
                  <a:srgbClr val="FF0000"/>
                </a:solidFill>
              </a:rPr>
              <a:t>ente pubblico lo scambio di atti e documenti tra le parti dovrà avvenire obbligatoriamente attraverso posta PEC.</a:t>
            </a:r>
          </a:p>
          <a:p>
            <a:pPr fontAlgn="base"/>
            <a:endParaRPr lang="it-IT" sz="2400" b="1" dirty="0" smtClean="0">
              <a:solidFill>
                <a:schemeClr val="accent1">
                  <a:lumMod val="75000"/>
                </a:schemeClr>
              </a:solidFill>
            </a:endParaRPr>
          </a:p>
          <a:p>
            <a:pPr fontAlgn="base"/>
            <a:r>
              <a:rPr lang="it-IT" sz="2400" b="1" dirty="0" smtClean="0">
                <a:solidFill>
                  <a:schemeClr val="accent1">
                    <a:lumMod val="75000"/>
                  </a:schemeClr>
                </a:solidFill>
              </a:rPr>
              <a:t>NB Pertanto </a:t>
            </a:r>
            <a:r>
              <a:rPr lang="it-IT" sz="2400" b="1" dirty="0">
                <a:solidFill>
                  <a:schemeClr val="accent1">
                    <a:lumMod val="75000"/>
                  </a:schemeClr>
                </a:solidFill>
              </a:rPr>
              <a:t>si invita chi non è in possesso di una </a:t>
            </a:r>
            <a:r>
              <a:rPr lang="it-IT" sz="2400" b="1" dirty="0" smtClean="0">
                <a:solidFill>
                  <a:schemeClr val="accent1">
                    <a:lumMod val="75000"/>
                  </a:schemeClr>
                </a:solidFill>
              </a:rPr>
              <a:t>PEC </a:t>
            </a:r>
            <a:r>
              <a:rPr lang="it-IT" sz="2400" b="1" dirty="0">
                <a:solidFill>
                  <a:schemeClr val="accent1">
                    <a:lumMod val="75000"/>
                  </a:schemeClr>
                </a:solidFill>
              </a:rPr>
              <a:t>di provvedere il prima possibile</a:t>
            </a:r>
            <a:r>
              <a:rPr lang="it-IT" dirty="0" smtClean="0"/>
              <a:t>.</a:t>
            </a:r>
            <a:endParaRPr lang="it-IT" dirty="0"/>
          </a:p>
          <a:p>
            <a:r>
              <a:rPr lang="it-IT" b="1" dirty="0"/>
              <a:t> </a:t>
            </a:r>
            <a:endParaRPr lang="it-IT" dirty="0"/>
          </a:p>
          <a:p>
            <a:endParaRPr lang="it-IT" dirty="0"/>
          </a:p>
        </p:txBody>
      </p:sp>
    </p:spTree>
    <p:extLst>
      <p:ext uri="{BB962C8B-B14F-4D97-AF65-F5344CB8AC3E}">
        <p14:creationId xmlns:p14="http://schemas.microsoft.com/office/powerpoint/2010/main" val="133311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052736"/>
            <a:ext cx="8640960" cy="6093976"/>
          </a:xfrm>
          <a:prstGeom prst="rect">
            <a:avLst/>
          </a:prstGeom>
          <a:noFill/>
        </p:spPr>
        <p:txBody>
          <a:bodyPr wrap="square" rtlCol="0">
            <a:spAutoFit/>
          </a:bodyPr>
          <a:lstStyle/>
          <a:p>
            <a:r>
              <a:rPr lang="it-IT" b="1" dirty="0"/>
              <a:t> </a:t>
            </a:r>
            <a:r>
              <a:rPr lang="it-IT" sz="2000" b="1" dirty="0" smtClean="0">
                <a:solidFill>
                  <a:srgbClr val="FF0000"/>
                </a:solidFill>
              </a:rPr>
              <a:t>NOVITA’ 2015</a:t>
            </a:r>
            <a:endParaRPr lang="it-IT" b="1" dirty="0" smtClean="0"/>
          </a:p>
          <a:p>
            <a:pPr algn="ctr"/>
            <a:r>
              <a:rPr lang="it-IT" sz="2000" b="1" dirty="0">
                <a:solidFill>
                  <a:schemeClr val="accent1">
                    <a:lumMod val="75000"/>
                  </a:schemeClr>
                </a:solidFill>
              </a:rPr>
              <a:t>SUPPORTO AI PARTECIPANTI ART. I.13 ACCORDO FINANZIARIO/</a:t>
            </a:r>
          </a:p>
          <a:p>
            <a:pPr algn="ctr"/>
            <a:r>
              <a:rPr lang="it-IT" sz="2000" b="1" dirty="0">
                <a:solidFill>
                  <a:schemeClr val="accent1">
                    <a:lumMod val="75000"/>
                  </a:schemeClr>
                </a:solidFill>
              </a:rPr>
              <a:t> </a:t>
            </a:r>
            <a:r>
              <a:rPr lang="it-IT" sz="2000" b="1" dirty="0" smtClean="0">
                <a:solidFill>
                  <a:schemeClr val="accent1">
                    <a:lumMod val="75000"/>
                  </a:schemeClr>
                </a:solidFill>
              </a:rPr>
              <a:t>OPZIONE </a:t>
            </a:r>
            <a:r>
              <a:rPr lang="it-IT" sz="2000" b="1" dirty="0">
                <a:solidFill>
                  <a:schemeClr val="accent1">
                    <a:lumMod val="75000"/>
                  </a:schemeClr>
                </a:solidFill>
              </a:rPr>
              <a:t>2 ACCORDO </a:t>
            </a:r>
            <a:r>
              <a:rPr lang="it-IT" sz="2000" b="1" dirty="0" smtClean="0">
                <a:solidFill>
                  <a:schemeClr val="accent1">
                    <a:lumMod val="75000"/>
                  </a:schemeClr>
                </a:solidFill>
              </a:rPr>
              <a:t>ISTITUTO-STAFF  </a:t>
            </a:r>
          </a:p>
          <a:p>
            <a:pPr algn="ctr"/>
            <a:r>
              <a:rPr lang="it-IT" sz="2000" b="1" dirty="0" smtClean="0">
                <a:solidFill>
                  <a:srgbClr val="FF0000"/>
                </a:solidFill>
              </a:rPr>
              <a:t>DIFFERENZE</a:t>
            </a:r>
            <a:endParaRPr lang="it-IT" sz="2000" b="1" dirty="0">
              <a:solidFill>
                <a:srgbClr val="FF0000"/>
              </a:solidFill>
            </a:endParaRPr>
          </a:p>
          <a:p>
            <a:r>
              <a:rPr lang="it-IT" sz="2000" b="1" dirty="0" smtClean="0">
                <a:solidFill>
                  <a:schemeClr val="accent1">
                    <a:lumMod val="75000"/>
                  </a:schemeClr>
                </a:solidFill>
              </a:rPr>
              <a:t>CALL 2015</a:t>
            </a:r>
            <a:r>
              <a:rPr lang="it-IT" b="1" dirty="0" smtClean="0"/>
              <a:t>: </a:t>
            </a:r>
            <a:r>
              <a:rPr lang="it-IT" dirty="0">
                <a:solidFill>
                  <a:schemeClr val="accent1">
                    <a:lumMod val="75000"/>
                  </a:schemeClr>
                </a:solidFill>
              </a:rPr>
              <a:t>oppure fornire ai partecipanti alla mobilità il supporto finanziario per le seguenti categorie di spesa: viaggio e supporto individuale sotto forma di fornitura del servizio richiesto inerente tali categorie di spesa. In questo caso, il Beneficiario deve assicurare che il servizio offerto per il viaggio e il soggiorno  soddisfino gli standard di qualità e di sicurezza necessari. Questa opzione è concessa solo per le attività di mobilità del personale</a:t>
            </a:r>
            <a:r>
              <a:rPr lang="it-IT" b="1" dirty="0">
                <a:solidFill>
                  <a:schemeClr val="accent1">
                    <a:lumMod val="75000"/>
                  </a:schemeClr>
                </a:solidFill>
              </a:rPr>
              <a:t>.</a:t>
            </a:r>
          </a:p>
          <a:p>
            <a:pPr lvl="0"/>
            <a:endParaRPr lang="it-IT" dirty="0"/>
          </a:p>
          <a:p>
            <a:r>
              <a:rPr lang="it-IT" sz="2000" b="1" dirty="0">
                <a:solidFill>
                  <a:schemeClr val="accent1">
                    <a:lumMod val="75000"/>
                  </a:schemeClr>
                </a:solidFill>
              </a:rPr>
              <a:t>CALL 2014: </a:t>
            </a:r>
            <a:r>
              <a:rPr lang="it-IT" dirty="0">
                <a:solidFill>
                  <a:schemeClr val="accent1">
                    <a:lumMod val="75000"/>
                  </a:schemeClr>
                </a:solidFill>
              </a:rPr>
              <a:t>oppure fornire ai partecipanti alla mobilità il supporto per le seguenti categorie di spesa: viaggio e supporto individuale nella forma di un contributo alternativo o, nel caso in cui le spese sostenute per la mobilità siano state prefinanziate/anticipate dal partecipante, sotto forma di rimborso di tali costi in conformità al regolamento interno dell’Istituto/organizzazione. In tal caso, il Beneficiario deve assicurare che il servizio offerto per il viaggio, il soggiorno e il supporto linguistico soddisfino gli standard di qualità e di sicurezza necessari. Questa opzione è concessa solo per le attività di mobilità del personale.</a:t>
            </a:r>
          </a:p>
          <a:p>
            <a:pPr lvl="0"/>
            <a:endParaRPr lang="it-IT" dirty="0"/>
          </a:p>
          <a:p>
            <a:endParaRPr lang="it-IT" dirty="0"/>
          </a:p>
        </p:txBody>
      </p:sp>
    </p:spTree>
    <p:extLst>
      <p:ext uri="{BB962C8B-B14F-4D97-AF65-F5344CB8AC3E}">
        <p14:creationId xmlns:p14="http://schemas.microsoft.com/office/powerpoint/2010/main" val="31304896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248</Words>
  <Application>Microsoft Office PowerPoint</Application>
  <PresentationFormat>Presentazione su schermo (4:3)</PresentationFormat>
  <Paragraphs>88</Paragraphs>
  <Slides>10</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Century Gothic</vt:lpstr>
      <vt:lpstr>Times New Roman</vt:lpstr>
      <vt:lpstr>Tema di Office</vt:lpstr>
      <vt:lpstr>KICK OFF MEETING ATTIVITÀ CHIAVE 1 Roma 7-8 luglio 2015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DeLellis</dc:creator>
  <cp:lastModifiedBy>Claudia Peritore</cp:lastModifiedBy>
  <cp:revision>20</cp:revision>
  <dcterms:created xsi:type="dcterms:W3CDTF">2015-07-06T10:04:54Z</dcterms:created>
  <dcterms:modified xsi:type="dcterms:W3CDTF">2015-07-06T14:22:51Z</dcterms:modified>
</cp:coreProperties>
</file>