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68" r:id="rId16"/>
    <p:sldId id="269" r:id="rId17"/>
    <p:sldId id="270" r:id="rId18"/>
    <p:sldId id="276" r:id="rId19"/>
    <p:sldId id="278" r:id="rId20"/>
    <p:sldId id="279" r:id="rId21"/>
    <p:sldId id="280" r:id="rId22"/>
    <p:sldId id="271" r:id="rId23"/>
    <p:sldId id="275" r:id="rId24"/>
    <p:sldId id="272" r:id="rId2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391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50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37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33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41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630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916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600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95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86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09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0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31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77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59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5AF320-5935-4B9B-B40F-616C28B39920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63A2FB-3CAE-4A48-BCA5-38F93D52B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33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5zePFO_48" TargetMode="External"/><Relationship Id="rId2" Type="http://schemas.openxmlformats.org/officeDocument/2006/relationships/hyperlink" Target="http://wave2018iuav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olJw9mXQOW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hammash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gatto@iuav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467544" y="263691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endParaRPr lang="it-IT" b="1" dirty="0" smtClean="0"/>
          </a:p>
          <a:p>
            <a:pPr lvl="4"/>
            <a:r>
              <a:rPr lang="it-IT" b="1" dirty="0" smtClean="0"/>
              <a:t>Erasmus Plus International Credit </a:t>
            </a:r>
            <a:r>
              <a:rPr lang="it-IT" b="1" dirty="0" err="1" smtClean="0"/>
              <a:t>Mobility</a:t>
            </a:r>
            <a:r>
              <a:rPr lang="it-IT" b="1" dirty="0" smtClean="0"/>
              <a:t> ( ICM – KA107)</a:t>
            </a:r>
          </a:p>
          <a:p>
            <a:pPr lvl="4"/>
            <a:r>
              <a:rPr lang="it-IT" b="1" dirty="0" smtClean="0"/>
              <a:t>Esperienza dell’Università </a:t>
            </a:r>
            <a:r>
              <a:rPr lang="it-IT" b="1" dirty="0" err="1" smtClean="0"/>
              <a:t>Iuav</a:t>
            </a:r>
            <a:r>
              <a:rPr lang="it-IT" b="1" dirty="0" smtClean="0"/>
              <a:t> di Venezia</a:t>
            </a:r>
            <a:r>
              <a:rPr lang="it-IT" b="1" i="1" dirty="0" smtClean="0"/>
              <a:t> </a:t>
            </a:r>
            <a:r>
              <a:rPr lang="it-IT" dirty="0"/>
              <a:t>	</a:t>
            </a:r>
          </a:p>
          <a:p>
            <a:pPr lvl="4"/>
            <a:endParaRPr lang="it-IT" b="1" dirty="0"/>
          </a:p>
          <a:p>
            <a:pPr lvl="4"/>
            <a:endParaRPr lang="it-IT" b="1" dirty="0" smtClean="0"/>
          </a:p>
          <a:p>
            <a:pPr lvl="4"/>
            <a:r>
              <a:rPr lang="it-IT" dirty="0" smtClean="0"/>
              <a:t>Maria Gatto</a:t>
            </a:r>
          </a:p>
          <a:p>
            <a:pPr lvl="4"/>
            <a:r>
              <a:rPr lang="it-IT" dirty="0" smtClean="0"/>
              <a:t>Responsabile Servizio Relazioni Internazionali</a:t>
            </a:r>
          </a:p>
          <a:p>
            <a:pPr lvl="4"/>
            <a:r>
              <a:rPr lang="it-IT" smtClean="0"/>
              <a:t>www.iuav.it</a:t>
            </a:r>
            <a:endParaRPr lang="it-IT" dirty="0" smtClean="0"/>
          </a:p>
          <a:p>
            <a:pPr lvl="4"/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Non appena conosciuto </a:t>
            </a:r>
            <a:r>
              <a:rPr lang="it-IT" dirty="0" smtClean="0"/>
              <a:t>esito positivo, </a:t>
            </a:r>
            <a:r>
              <a:rPr lang="it-IT" dirty="0"/>
              <a:t>in estate viene comunicato ai </a:t>
            </a:r>
            <a:r>
              <a:rPr lang="it-IT" dirty="0" smtClean="0"/>
              <a:t>partner.</a:t>
            </a:r>
          </a:p>
          <a:p>
            <a:r>
              <a:rPr lang="it-IT" dirty="0" smtClean="0"/>
              <a:t> Durante </a:t>
            </a:r>
            <a:r>
              <a:rPr lang="it-IT" dirty="0"/>
              <a:t>autunno avviene la corrispondenza tra partner ed eventualmente siglato Inter – </a:t>
            </a:r>
            <a:r>
              <a:rPr lang="it-IT" dirty="0" err="1"/>
              <a:t>Institutional</a:t>
            </a:r>
            <a:r>
              <a:rPr lang="it-IT" dirty="0"/>
              <a:t> </a:t>
            </a:r>
            <a:r>
              <a:rPr lang="it-IT" dirty="0" smtClean="0"/>
              <a:t>Agreement.</a:t>
            </a:r>
          </a:p>
          <a:p>
            <a:r>
              <a:rPr lang="it-IT" dirty="0"/>
              <a:t>N</a:t>
            </a:r>
            <a:r>
              <a:rPr lang="it-IT" dirty="0" smtClean="0"/>
              <a:t>ei </a:t>
            </a:r>
            <a:r>
              <a:rPr lang="it-IT" dirty="0"/>
              <a:t>primi mesi </a:t>
            </a:r>
            <a:r>
              <a:rPr lang="it-IT" dirty="0" smtClean="0"/>
              <a:t>dell’anno successivo all’approvazione candidatura, </a:t>
            </a:r>
            <a:r>
              <a:rPr lang="it-IT" dirty="0"/>
              <a:t>avviene la selezione studenti, dottorandi, docenti e personale </a:t>
            </a:r>
            <a:r>
              <a:rPr lang="it-IT" dirty="0" smtClean="0"/>
              <a:t>ammnistrativo.</a:t>
            </a:r>
          </a:p>
          <a:p>
            <a:r>
              <a:rPr lang="it-IT" dirty="0" smtClean="0"/>
              <a:t>Durante </a:t>
            </a:r>
            <a:r>
              <a:rPr lang="it-IT" dirty="0"/>
              <a:t>primavera/estate avvengono le nomination/preparazione </a:t>
            </a:r>
            <a:endParaRPr lang="it-IT" dirty="0" smtClean="0"/>
          </a:p>
          <a:p>
            <a:r>
              <a:rPr lang="it-IT" dirty="0" smtClean="0"/>
              <a:t>Da </a:t>
            </a:r>
            <a:r>
              <a:rPr lang="it-IT" dirty="0"/>
              <a:t>settembre si hanno 2 semestri per poter effettuare lo scambio studenti mentre per docenti e staff la mobilità può avvenire più liberamente.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8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selezione </a:t>
            </a:r>
            <a:r>
              <a:rPr lang="it-IT" dirty="0" smtClean="0"/>
              <a:t>avviene in </a:t>
            </a:r>
            <a:r>
              <a:rPr lang="it-IT" dirty="0"/>
              <a:t>autonomia per le due istituzioni </a:t>
            </a:r>
            <a:r>
              <a:rPr lang="it-IT" dirty="0" smtClean="0"/>
              <a:t>interessate</a:t>
            </a:r>
          </a:p>
          <a:p>
            <a:r>
              <a:rPr lang="it-IT" dirty="0" smtClean="0"/>
              <a:t>Ma  anche per </a:t>
            </a:r>
            <a:r>
              <a:rPr lang="it-IT" dirty="0"/>
              <a:t>i partner stranieri viene sempre sottolineato tramite mail o contatti diretti quanto contenuto in </a:t>
            </a:r>
            <a:r>
              <a:rPr lang="it-IT" dirty="0" err="1"/>
              <a:t>handbook</a:t>
            </a:r>
            <a:r>
              <a:rPr lang="it-IT" dirty="0"/>
              <a:t> e quanto sottoscritto </a:t>
            </a:r>
            <a:r>
              <a:rPr lang="it-IT" dirty="0" err="1"/>
              <a:t>nell’agreement</a:t>
            </a:r>
            <a:r>
              <a:rPr lang="it-IT" dirty="0"/>
              <a:t> circa principi di imparzialità, rispetto pari opportunità, considerazione condizioni di svantaggio economico e </a:t>
            </a:r>
            <a:r>
              <a:rPr lang="it-IT" dirty="0" smtClean="0"/>
              <a:t>disabilità.</a:t>
            </a:r>
          </a:p>
          <a:p>
            <a:endParaRPr lang="it-IT" dirty="0"/>
          </a:p>
          <a:p>
            <a:r>
              <a:rPr lang="it-IT" dirty="0"/>
              <a:t>La selezione avviene tenendo conto del merito accademico e della conoscenza della lingua inglese, inoltre i docenti tutor hanno la facoltà di sondare la motivazione dei candidati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Vengono </a:t>
            </a:r>
            <a:r>
              <a:rPr lang="it-IT" dirty="0"/>
              <a:t>fornite in anticipo le informazioni sull’offerta formativa in </a:t>
            </a:r>
            <a:r>
              <a:rPr lang="it-IT" dirty="0" smtClean="0"/>
              <a:t>inglese delle sedi ospitanti da parte degli uffici interessati </a:t>
            </a:r>
            <a:r>
              <a:rPr lang="it-IT" dirty="0"/>
              <a:t>prima </a:t>
            </a:r>
            <a:r>
              <a:rPr lang="it-IT" dirty="0" smtClean="0"/>
              <a:t>dell’arrivo degli studenti in collaborazione con </a:t>
            </a:r>
            <a:r>
              <a:rPr lang="it-IT" dirty="0"/>
              <a:t>docenti </a:t>
            </a:r>
            <a:r>
              <a:rPr lang="it-IT" dirty="0" smtClean="0"/>
              <a:t>tutor.</a:t>
            </a:r>
          </a:p>
          <a:p>
            <a:r>
              <a:rPr lang="it-IT" dirty="0" smtClean="0"/>
              <a:t>La </a:t>
            </a:r>
            <a:r>
              <a:rPr lang="it-IT" dirty="0"/>
              <a:t>versione definitiva del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agreement</a:t>
            </a:r>
            <a:r>
              <a:rPr lang="it-IT" dirty="0"/>
              <a:t> si ha entro il primo mese di permanenza. </a:t>
            </a:r>
            <a:endParaRPr lang="it-IT" dirty="0" smtClean="0"/>
          </a:p>
          <a:p>
            <a:r>
              <a:rPr lang="it-IT" dirty="0" smtClean="0"/>
              <a:t>Anche </a:t>
            </a:r>
            <a:r>
              <a:rPr lang="it-IT" dirty="0"/>
              <a:t>i dottorandi devono sottoscrivere una proposta di lavoro ricerca per preparazione della loro tesi prima dell’arrivo a destinazione.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2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Tutti gli studenti magistrali in scambio hanno sostenuto esami all’estero che sono stati riconosciuti al loro ritorno nella sede di appartenenza.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Anche i dottorandi al termine della mobilità hanno presentato un report circa il loro soggiorno all’ estero.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7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Per i pagamenti delle borse di mobilità vengono adottate le modalità più convenienti per gli ospiti  e in base ai Paesi di appartenenza ossia: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Accrediti su carta di ateneo </a:t>
            </a:r>
            <a:r>
              <a:rPr lang="it-IT" dirty="0" err="1" smtClean="0"/>
              <a:t>Iuav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Accrediti su conto corrente estero dell’ospite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Pagamenti in cash in banca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Si tende ad accreditare entro il primo mese  di arrivo allo </a:t>
            </a:r>
            <a:r>
              <a:rPr lang="it-IT" dirty="0" err="1" smtClean="0"/>
              <a:t>Iuav</a:t>
            </a:r>
            <a:r>
              <a:rPr lang="it-IT" dirty="0" smtClean="0"/>
              <a:t> 85% dell’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più quanto spetta per trasporto.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Entro un mese dal termine della mobilità viene accreditato il saldo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Ai docenti e staff l’accredito è effettuato immediatamente dopo la mobilità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7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Purtroppo non </a:t>
            </a:r>
            <a:r>
              <a:rPr lang="it-IT" dirty="0"/>
              <a:t>viene fornito allo </a:t>
            </a:r>
            <a:r>
              <a:rPr lang="it-IT" dirty="0" err="1"/>
              <a:t>Iuav</a:t>
            </a:r>
            <a:r>
              <a:rPr lang="it-IT" dirty="0"/>
              <a:t> corso di italiano perché non esiste </a:t>
            </a:r>
            <a:r>
              <a:rPr lang="it-IT" dirty="0" smtClean="0"/>
              <a:t>centro linguistico di ateneo ma comunque esiste </a:t>
            </a:r>
            <a:r>
              <a:rPr lang="it-IT" dirty="0"/>
              <a:t>offerta formativa in </a:t>
            </a:r>
            <a:r>
              <a:rPr lang="it-IT" dirty="0" smtClean="0"/>
              <a:t>inglese.</a:t>
            </a:r>
          </a:p>
          <a:p>
            <a:r>
              <a:rPr lang="it-IT" dirty="0" smtClean="0"/>
              <a:t>Puntualmente vengono però </a:t>
            </a:r>
            <a:r>
              <a:rPr lang="it-IT" dirty="0"/>
              <a:t>fornite informazioni su corsi di italiano possibili nella città di </a:t>
            </a:r>
            <a:r>
              <a:rPr lang="it-IT" dirty="0" smtClean="0"/>
              <a:t>Venezia e talvolta in autonomia qualche studente ospite ha frequentato qualche corso da principiante.</a:t>
            </a:r>
          </a:p>
          <a:p>
            <a:r>
              <a:rPr lang="it-IT" dirty="0" smtClean="0"/>
              <a:t>Allo stesso tempo qualche nostro studente all’estero ha frequentato un corso di lingua nell’ateneo di destinazione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9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monitoraggio da parte degli uffici internazionali è costante prima, durante e dopo la mobilità con comunicazioni e documenti per visto d’ingresso e poi permesso di studio, comunicazioni su calendari didattici, corsi, assicurazione </a:t>
            </a:r>
            <a:r>
              <a:rPr lang="it-IT" dirty="0" smtClean="0"/>
              <a:t>infortuni/sanitaria </a:t>
            </a:r>
            <a:r>
              <a:rPr lang="it-IT" dirty="0"/>
              <a:t>e alloggio. L’integrazione negli atenei avviene tramite personale ufficio e tutor </a:t>
            </a:r>
            <a:r>
              <a:rPr lang="it-IT" dirty="0" smtClean="0"/>
              <a:t>didattici, </a:t>
            </a:r>
            <a:r>
              <a:rPr lang="it-IT" dirty="0" err="1" smtClean="0"/>
              <a:t>buddy</a:t>
            </a:r>
            <a:r>
              <a:rPr lang="it-IT" dirty="0" smtClean="0"/>
              <a:t> </a:t>
            </a:r>
            <a:r>
              <a:rPr lang="it-IT" dirty="0" err="1" smtClean="0"/>
              <a:t>student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1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/>
              <a:t>La mobilità dello staff di solito ha una durata di una settimana e serve per approfondire le </a:t>
            </a:r>
            <a:r>
              <a:rPr lang="it-IT" dirty="0" smtClean="0"/>
              <a:t>modalità burocratiche dello scambio. In entrata può avvenire anche durante l’organizzazione della staff week </a:t>
            </a:r>
            <a:r>
              <a:rPr lang="it-IT" dirty="0" err="1" smtClean="0"/>
              <a:t>Iuav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La mobilità dei docenti </a:t>
            </a:r>
            <a:r>
              <a:rPr lang="it-IT" dirty="0" smtClean="0"/>
              <a:t>ha </a:t>
            </a:r>
            <a:r>
              <a:rPr lang="it-IT" dirty="0"/>
              <a:t>una durata </a:t>
            </a:r>
            <a:r>
              <a:rPr lang="it-IT" dirty="0" smtClean="0"/>
              <a:t>di circa </a:t>
            </a:r>
            <a:r>
              <a:rPr lang="it-IT" dirty="0"/>
              <a:t>due </a:t>
            </a:r>
            <a:r>
              <a:rPr lang="it-IT" dirty="0" smtClean="0"/>
              <a:t>settimane al massimo </a:t>
            </a:r>
            <a:r>
              <a:rPr lang="it-IT" dirty="0"/>
              <a:t>per permettere l’attuazione di workshop interdisciplinari </a:t>
            </a:r>
            <a:r>
              <a:rPr lang="it-IT" dirty="0" err="1"/>
              <a:t>cosicchè</a:t>
            </a:r>
            <a:r>
              <a:rPr lang="it-IT" dirty="0"/>
              <a:t> anche studenti che non hanno la possibilità di soggiorni così particolari </a:t>
            </a:r>
            <a:r>
              <a:rPr lang="it-IT" dirty="0" smtClean="0"/>
              <a:t>all’estero possono </a:t>
            </a:r>
            <a:r>
              <a:rPr lang="it-IT" dirty="0"/>
              <a:t>usufruire di un’opportunità internazionale nella propria università di </a:t>
            </a:r>
            <a:r>
              <a:rPr lang="it-IT" dirty="0" smtClean="0"/>
              <a:t>origine.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29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Da </a:t>
            </a:r>
            <a:r>
              <a:rPr lang="it-IT" dirty="0"/>
              <a:t>tutte le corrispondenze e contatti </a:t>
            </a:r>
            <a:r>
              <a:rPr lang="it-IT" dirty="0" smtClean="0"/>
              <a:t>con partner </a:t>
            </a:r>
            <a:r>
              <a:rPr lang="it-IT" dirty="0"/>
              <a:t>è derivato che </a:t>
            </a:r>
            <a:r>
              <a:rPr lang="it-IT" dirty="0" smtClean="0"/>
              <a:t>Erasmus ICM ha </a:t>
            </a:r>
            <a:r>
              <a:rPr lang="it-IT" dirty="0"/>
              <a:t>iniziato ad imprimere una metodologia per la mobilità e ha aperto nuove possibilità di sviluppo sia per </a:t>
            </a:r>
            <a:r>
              <a:rPr lang="it-IT" dirty="0" smtClean="0"/>
              <a:t>il reclutamento </a:t>
            </a:r>
            <a:r>
              <a:rPr lang="it-IT" dirty="0"/>
              <a:t>di studenti provenienti dall'estero nei rispettivi corsi </a:t>
            </a:r>
            <a:r>
              <a:rPr lang="it-IT" dirty="0" smtClean="0"/>
              <a:t>internazionali </a:t>
            </a:r>
            <a:r>
              <a:rPr lang="it-IT" dirty="0"/>
              <a:t>che in termini </a:t>
            </a:r>
            <a:r>
              <a:rPr lang="it-IT" dirty="0" smtClean="0"/>
              <a:t>di formazione </a:t>
            </a:r>
            <a:r>
              <a:rPr lang="it-IT" dirty="0"/>
              <a:t>per docenti e personale relativamente alle migliori pratiche didattiche, di ricerca </a:t>
            </a:r>
            <a:r>
              <a:rPr lang="it-IT" dirty="0" smtClean="0"/>
              <a:t>e amministrazione</a:t>
            </a:r>
            <a:r>
              <a:rPr lang="it-IT" dirty="0"/>
              <a:t>. Ciò è risultato fondamentale per riflettere e reinterpretare la strategia </a:t>
            </a:r>
            <a:r>
              <a:rPr lang="it-IT" dirty="0" smtClean="0"/>
              <a:t>di internazionalizzazione </a:t>
            </a:r>
            <a:r>
              <a:rPr lang="it-IT" dirty="0"/>
              <a:t>di ogni </a:t>
            </a:r>
            <a:r>
              <a:rPr lang="it-IT" dirty="0" smtClean="0"/>
              <a:t>istituzione.</a:t>
            </a:r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51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L’impatto sugli stakeholder </a:t>
            </a:r>
            <a:r>
              <a:rPr lang="it-IT" dirty="0" smtClean="0"/>
              <a:t>degli atenei ossia studenti /futuri professionisti </a:t>
            </a:r>
            <a:r>
              <a:rPr lang="it-IT" dirty="0"/>
              <a:t>è stato forte: è stato sottolineato l’incontro tra culture diverse russa, asiatica, </a:t>
            </a:r>
            <a:r>
              <a:rPr lang="it-IT" dirty="0" smtClean="0"/>
              <a:t>del medio </a:t>
            </a:r>
            <a:r>
              <a:rPr lang="it-IT" dirty="0"/>
              <a:t>oriente, del nord America. L’interazione fra pari all’interno di un’organizzazione </a:t>
            </a:r>
            <a:r>
              <a:rPr lang="it-IT" dirty="0" smtClean="0"/>
              <a:t>didattica internazionale </a:t>
            </a:r>
            <a:r>
              <a:rPr lang="it-IT" dirty="0"/>
              <a:t>è stata un'esperienza preziosa per loro </a:t>
            </a:r>
            <a:r>
              <a:rPr lang="it-IT" dirty="0" err="1" smtClean="0"/>
              <a:t>perchè</a:t>
            </a:r>
            <a:r>
              <a:rPr lang="it-IT" dirty="0" smtClean="0"/>
              <a:t> </a:t>
            </a:r>
            <a:r>
              <a:rPr lang="it-IT" dirty="0"/>
              <a:t>hanno potuto seguire corsi e </a:t>
            </a:r>
            <a:r>
              <a:rPr lang="it-IT" dirty="0" smtClean="0"/>
              <a:t>acquisire specializzazioni </a:t>
            </a:r>
            <a:r>
              <a:rPr lang="it-IT" dirty="0"/>
              <a:t>in settori non presenti o presenti con approfondimenti differenti nel loro istituto </a:t>
            </a:r>
            <a:r>
              <a:rPr lang="it-IT" dirty="0" smtClean="0"/>
              <a:t>d’origine ampliando </a:t>
            </a:r>
            <a:r>
              <a:rPr lang="it-IT" dirty="0"/>
              <a:t>così le loro opportunità educative </a:t>
            </a:r>
            <a:r>
              <a:rPr lang="it-IT" dirty="0" smtClean="0"/>
              <a:t>/professionali</a:t>
            </a:r>
            <a:r>
              <a:rPr lang="it-IT" dirty="0"/>
              <a:t>. Complessivamente le tematiche didattiche e </a:t>
            </a:r>
            <a:r>
              <a:rPr lang="it-IT" dirty="0" smtClean="0"/>
              <a:t>di ricerca </a:t>
            </a:r>
            <a:r>
              <a:rPr lang="it-IT" dirty="0"/>
              <a:t>affrontate riguardavano pianificazione urbana, studi ambientali, restauro, rigenerazione urbana</a:t>
            </a:r>
            <a:r>
              <a:rPr lang="it-IT" dirty="0" smtClean="0"/>
              <a:t>,</a:t>
            </a:r>
            <a:r>
              <a:rPr lang="it-IT" dirty="0"/>
              <a:t> resilienza, sostenibilità, </a:t>
            </a:r>
            <a:r>
              <a:rPr lang="it-IT" dirty="0" smtClean="0"/>
              <a:t>infrastrutture. </a:t>
            </a:r>
            <a:r>
              <a:rPr lang="it-IT" dirty="0"/>
              <a:t>cittadinanza attiva, cambiamenti climatici</a:t>
            </a:r>
            <a:r>
              <a:rPr lang="it-IT" dirty="0" smtClean="0"/>
              <a:t>, </a:t>
            </a:r>
            <a:r>
              <a:rPr lang="it-IT" dirty="0"/>
              <a:t>emergenze ricostruttive,</a:t>
            </a:r>
          </a:p>
          <a:p>
            <a:r>
              <a:rPr lang="it-IT" dirty="0"/>
              <a:t>sistemi informativi territoriali</a:t>
            </a:r>
            <a:r>
              <a:rPr lang="it-IT" dirty="0" smtClean="0"/>
              <a:t> </a:t>
            </a:r>
            <a:r>
              <a:rPr lang="it-IT" dirty="0"/>
              <a:t>emergenze ricostruttive,</a:t>
            </a:r>
          </a:p>
          <a:p>
            <a:r>
              <a:rPr lang="it-IT" dirty="0"/>
              <a:t>sistemi informativi </a:t>
            </a:r>
            <a:r>
              <a:rPr lang="it-IT" dirty="0" err="1"/>
              <a:t>territoriali</a:t>
            </a:r>
            <a:r>
              <a:rPr lang="it-IT" dirty="0" err="1" smtClean="0"/>
              <a:t>resilienza</a:t>
            </a:r>
            <a:r>
              <a:rPr lang="it-IT" dirty="0"/>
              <a:t>, sostenibilità, infrastrutture, cittadinanza attiva, cambiamenti climatici, emergenze ricostruttive,</a:t>
            </a:r>
          </a:p>
          <a:p>
            <a:r>
              <a:rPr lang="it-IT" dirty="0"/>
              <a:t>sistemi informativi territoriali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4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467544" y="263691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835696" y="2274838"/>
            <a:ext cx="6622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Iuav</a:t>
            </a:r>
            <a:r>
              <a:rPr lang="it-IT" dirty="0"/>
              <a:t> è un’università di piccole dimensioni, interamente dedicata al progetto. </a:t>
            </a:r>
            <a:endParaRPr lang="en-US" dirty="0"/>
          </a:p>
          <a:p>
            <a:r>
              <a:rPr lang="it-IT" dirty="0"/>
              <a:t>Nato nel 1926 come Istituto Universitario di Architettura di Venezia, a partire dal 2001 l'ateneo è diventato </a:t>
            </a:r>
            <a:r>
              <a:rPr lang="it-IT" b="1" dirty="0"/>
              <a:t>Università </a:t>
            </a:r>
            <a:r>
              <a:rPr lang="it-IT" b="1" dirty="0" err="1"/>
              <a:t>Iuav</a:t>
            </a:r>
            <a:r>
              <a:rPr lang="it-IT" b="1" dirty="0"/>
              <a:t> di Venezia</a:t>
            </a:r>
            <a:r>
              <a:rPr lang="it-IT" dirty="0"/>
              <a:t> e ha affiancato, alla storica architettura, le facoltà di pianificazione del territorio e di design e arti</a:t>
            </a:r>
            <a:r>
              <a:rPr lang="it-IT" dirty="0" smtClean="0"/>
              <a:t>.</a:t>
            </a:r>
          </a:p>
          <a:p>
            <a:r>
              <a:rPr lang="it-IT" dirty="0" smtClean="0">
                <a:effectLst/>
              </a:rPr>
              <a:t>Offre corsi di laurea triennale e magistrale</a:t>
            </a:r>
          </a:p>
          <a:p>
            <a:r>
              <a:rPr lang="it-IT" dirty="0" smtClean="0"/>
              <a:t>Vi ha sede anche una scuola di dottorato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492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Tramite ICM il </a:t>
            </a:r>
            <a:r>
              <a:rPr lang="it-IT" dirty="0"/>
              <a:t>miglioramento della cooperazione </a:t>
            </a:r>
            <a:r>
              <a:rPr lang="it-IT" dirty="0" err="1"/>
              <a:t>Iuav</a:t>
            </a:r>
            <a:r>
              <a:rPr lang="it-IT" dirty="0"/>
              <a:t> – </a:t>
            </a:r>
            <a:r>
              <a:rPr lang="it-IT" dirty="0" smtClean="0"/>
              <a:t>partner avviene a livello  </a:t>
            </a:r>
            <a:r>
              <a:rPr lang="it-IT" dirty="0"/>
              <a:t>di didattica, amministrativo e di </a:t>
            </a:r>
            <a:r>
              <a:rPr lang="it-IT" dirty="0" smtClean="0"/>
              <a:t>collaborazione scientifica.</a:t>
            </a:r>
          </a:p>
          <a:p>
            <a:r>
              <a:rPr lang="it-IT" dirty="0" smtClean="0"/>
              <a:t>Per esempio con </a:t>
            </a:r>
            <a:r>
              <a:rPr lang="it-IT" dirty="0" err="1" smtClean="0"/>
              <a:t>Tongji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 è </a:t>
            </a:r>
            <a:r>
              <a:rPr lang="it-IT" dirty="0"/>
              <a:t>stato avviato un doppio titolo in Urban and </a:t>
            </a:r>
            <a:r>
              <a:rPr lang="it-IT" dirty="0" err="1"/>
              <a:t>Regional</a:t>
            </a:r>
            <a:r>
              <a:rPr lang="it-IT" dirty="0"/>
              <a:t> Planning e si è aperto un </a:t>
            </a:r>
            <a:r>
              <a:rPr lang="it-IT" dirty="0" smtClean="0"/>
              <a:t>centro congiunto </a:t>
            </a:r>
            <a:r>
              <a:rPr lang="it-IT" dirty="0"/>
              <a:t>di ricerca sulle questioni urbane, coinvolgendo diversi professori della due istituzioni, in </a:t>
            </a:r>
            <a:r>
              <a:rPr lang="it-IT" dirty="0" smtClean="0"/>
              <a:t>svariati ambiti </a:t>
            </a:r>
            <a:r>
              <a:rPr lang="it-IT" dirty="0"/>
              <a:t>disciplinari.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è </a:t>
            </a:r>
            <a:r>
              <a:rPr lang="it-IT" dirty="0" smtClean="0"/>
              <a:t>costruita quindi </a:t>
            </a:r>
            <a:r>
              <a:rPr lang="it-IT" dirty="0"/>
              <a:t>una reciproca fiducia che è la base per l’avvio di azioni </a:t>
            </a:r>
            <a:r>
              <a:rPr lang="it-IT" dirty="0" smtClean="0"/>
              <a:t>di coinvolgimento </a:t>
            </a:r>
            <a:r>
              <a:rPr lang="it-IT" dirty="0"/>
              <a:t>di altri </a:t>
            </a:r>
            <a:r>
              <a:rPr lang="it-IT" dirty="0" err="1"/>
              <a:t>partners</a:t>
            </a:r>
            <a:r>
              <a:rPr lang="it-IT" dirty="0"/>
              <a:t> non solo in Cina. Lo IUAV in particolare si è avvantaggiato anche grazie </a:t>
            </a:r>
            <a:r>
              <a:rPr lang="it-IT" dirty="0" smtClean="0"/>
              <a:t>alle relazioni </a:t>
            </a:r>
            <a:r>
              <a:rPr lang="it-IT" dirty="0"/>
              <a:t>che TJ e IUAV hanno individualmente con Unesco, sviluppando cooperazione e scambio </a:t>
            </a:r>
            <a:r>
              <a:rPr lang="it-IT" dirty="0" smtClean="0"/>
              <a:t>con diverse istituzioni</a:t>
            </a:r>
            <a:endParaRPr lang="it-IT" dirty="0"/>
          </a:p>
          <a:p>
            <a:r>
              <a:rPr lang="it-IT" dirty="0" err="1"/>
              <a:t>Whitrap</a:t>
            </a:r>
            <a:r>
              <a:rPr lang="it-IT" dirty="0"/>
              <a:t> </a:t>
            </a:r>
            <a:r>
              <a:rPr lang="it-IT" dirty="0" err="1"/>
              <a:t>Tongji</a:t>
            </a:r>
            <a:r>
              <a:rPr lang="it-IT" dirty="0"/>
              <a:t>, un centro Unesco per l’Asia e il Pacifico.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77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835696" y="2454857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 </a:t>
            </a:r>
            <a:r>
              <a:rPr lang="it-IT" dirty="0" err="1"/>
              <a:t>Iuav</a:t>
            </a:r>
            <a:r>
              <a:rPr lang="it-IT" dirty="0"/>
              <a:t> e </a:t>
            </a:r>
            <a:r>
              <a:rPr lang="it-IT" dirty="0" smtClean="0"/>
              <a:t>American </a:t>
            </a:r>
            <a:r>
              <a:rPr lang="it-IT" dirty="0" err="1" smtClean="0"/>
              <a:t>University</a:t>
            </a:r>
            <a:r>
              <a:rPr lang="it-IT" dirty="0" smtClean="0"/>
              <a:t> of Beirut  </a:t>
            </a:r>
            <a:r>
              <a:rPr lang="it-IT" dirty="0"/>
              <a:t>la realizzazione del progetto Erasmus + ICM ha portato un punto di partenza decisivo per la</a:t>
            </a:r>
          </a:p>
          <a:p>
            <a:r>
              <a:rPr lang="it-IT" dirty="0"/>
              <a:t>capacità di cooperazione per entrambi prospettando nuove linee di studio e ricerca comuni per </a:t>
            </a:r>
            <a:r>
              <a:rPr lang="it-IT" dirty="0" smtClean="0"/>
              <a:t>studenti, </a:t>
            </a:r>
            <a:r>
              <a:rPr lang="it-IT" dirty="0" err="1" smtClean="0"/>
              <a:t>phd</a:t>
            </a:r>
            <a:r>
              <a:rPr lang="it-IT" dirty="0" smtClean="0"/>
              <a:t> </a:t>
            </a:r>
            <a:r>
              <a:rPr lang="it-IT" dirty="0"/>
              <a:t>e docenti. Per entrambi che si affacciano sul Mediterraneo, Italia e Libano, temi come la ricostruzione,</a:t>
            </a:r>
          </a:p>
          <a:p>
            <a:r>
              <a:rPr lang="it-IT" dirty="0"/>
              <a:t>la sostenibilità, l'integrazione di profughi, il rapporto con la tradizione, la storia e i luoghi, hanno </a:t>
            </a:r>
            <a:r>
              <a:rPr lang="it-IT" dirty="0" smtClean="0"/>
              <a:t>un carattere </a:t>
            </a:r>
            <a:r>
              <a:rPr lang="it-IT" dirty="0"/>
              <a:t>di estrema attualità interessando l’identità di ambedue i </a:t>
            </a:r>
            <a:r>
              <a:rPr lang="it-IT" dirty="0" smtClean="0"/>
              <a:t>Paesi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57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mtClean="0"/>
              <a:t>Per </a:t>
            </a:r>
            <a:r>
              <a:rPr lang="it-IT" dirty="0" smtClean="0"/>
              <a:t>metodologia didattica </a:t>
            </a:r>
            <a:r>
              <a:rPr lang="it-IT" dirty="0" err="1" smtClean="0"/>
              <a:t>Iuav</a:t>
            </a:r>
            <a:r>
              <a:rPr lang="it-IT" dirty="0" smtClean="0"/>
              <a:t> organizza spesso workshop interdisciplinari sia presso la propria sede che all’estero permettendo a studenti che non possono affrontare mobilità lunghe, comunque delle esperienze internazionali. </a:t>
            </a:r>
          </a:p>
          <a:p>
            <a:r>
              <a:rPr lang="it-IT" dirty="0" smtClean="0"/>
              <a:t>Il workshop più noto è quello di 3 settimane estivo </a:t>
            </a:r>
            <a:r>
              <a:rPr lang="it-IT" dirty="0" err="1" smtClean="0"/>
              <a:t>Wave</a:t>
            </a:r>
            <a:r>
              <a:rPr lang="it-IT" dirty="0" smtClean="0"/>
              <a:t> tra fine giugno e inizio luglio vedi</a:t>
            </a:r>
          </a:p>
          <a:p>
            <a:r>
              <a:rPr lang="it-IT" dirty="0"/>
              <a:t>http://wave2017.iuav.it/</a:t>
            </a:r>
            <a:endParaRPr lang="it-IT" dirty="0" smtClean="0"/>
          </a:p>
          <a:p>
            <a:r>
              <a:rPr lang="it-IT" dirty="0">
                <a:hlinkClick r:id="rId2"/>
              </a:rPr>
              <a:t>http://wave2018iuav.com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www.youtube.com/watch?v=Ad5zePFO_48</a:t>
            </a:r>
            <a:endParaRPr lang="it-IT" dirty="0" smtClean="0"/>
          </a:p>
          <a:p>
            <a:r>
              <a:rPr lang="it-IT" dirty="0">
                <a:hlinkClick r:id="rId4"/>
              </a:rPr>
              <a:t>https://</a:t>
            </a:r>
            <a:r>
              <a:rPr lang="it-IT" dirty="0" smtClean="0">
                <a:hlinkClick r:id="rId4"/>
              </a:rPr>
              <a:t>www.youtube.com/watch?v=olJw9mXQOWA</a:t>
            </a:r>
            <a:endParaRPr lang="it-IT" dirty="0" smtClean="0"/>
          </a:p>
          <a:p>
            <a:r>
              <a:rPr lang="it-IT" dirty="0"/>
              <a:t>http://www.iuav.it/Didattica1/workshop-e/2018/Retrofit-e/index.htm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71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286000" y="2274838"/>
            <a:ext cx="6318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 tali workshop vengono invitati a collaborare non solo docenti «</a:t>
            </a:r>
            <a:r>
              <a:rPr lang="it-IT" dirty="0" smtClean="0"/>
              <a:t>tradizionali</a:t>
            </a:r>
            <a:r>
              <a:rPr lang="it-IT" dirty="0"/>
              <a:t>» ma anche professionisti di rilievo.</a:t>
            </a:r>
          </a:p>
          <a:p>
            <a:r>
              <a:rPr lang="it-IT" dirty="0"/>
              <a:t>Tramite la collaborazione con AUB la comunità degli studenti </a:t>
            </a:r>
            <a:r>
              <a:rPr lang="it-IT" dirty="0" err="1"/>
              <a:t>Iuav</a:t>
            </a:r>
            <a:r>
              <a:rPr lang="it-IT" dirty="0"/>
              <a:t> ha potuto apprezzare la testimonianza e lavorare assieme ad </a:t>
            </a:r>
            <a:r>
              <a:rPr lang="it-IT" dirty="0" smtClean="0"/>
              <a:t>architetti di fama mondiale </a:t>
            </a:r>
            <a:endParaRPr lang="it-IT" dirty="0"/>
          </a:p>
          <a:p>
            <a:r>
              <a:rPr lang="it-IT" dirty="0" err="1"/>
              <a:t>Ammar</a:t>
            </a:r>
            <a:r>
              <a:rPr lang="it-IT" dirty="0"/>
              <a:t> </a:t>
            </a:r>
            <a:r>
              <a:rPr lang="it-IT" dirty="0" err="1" smtClean="0"/>
              <a:t>Khammash</a:t>
            </a:r>
            <a:r>
              <a:rPr lang="it-IT" dirty="0" smtClean="0"/>
              <a:t> dalla Giordania</a:t>
            </a:r>
          </a:p>
          <a:p>
            <a:r>
              <a:rPr lang="it-IT" dirty="0">
                <a:hlinkClick r:id="rId4"/>
              </a:rPr>
              <a:t>http://www.khammash.com</a:t>
            </a:r>
            <a:r>
              <a:rPr lang="it-IT" dirty="0" smtClean="0">
                <a:hlinkClick r:id="rId4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Bernard </a:t>
            </a:r>
            <a:r>
              <a:rPr lang="it-IT" dirty="0" err="1" smtClean="0"/>
              <a:t>Khoury</a:t>
            </a:r>
            <a:r>
              <a:rPr lang="it-IT" dirty="0" smtClean="0"/>
              <a:t> dal Libano</a:t>
            </a:r>
          </a:p>
          <a:p>
            <a:r>
              <a:rPr lang="it-IT" dirty="0"/>
              <a:t>https://www.bernardkhoury.com/</a:t>
            </a:r>
          </a:p>
        </p:txBody>
      </p:sp>
    </p:spTree>
    <p:extLst>
      <p:ext uri="{BB962C8B-B14F-4D97-AF65-F5344CB8AC3E}">
        <p14:creationId xmlns:p14="http://schemas.microsoft.com/office/powerpoint/2010/main" val="318472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Concludendo …..Erasmus Plus International Credit </a:t>
            </a:r>
            <a:r>
              <a:rPr lang="it-IT" dirty="0" err="1" smtClean="0"/>
              <a:t>Mobility</a:t>
            </a:r>
            <a:r>
              <a:rPr lang="it-IT" dirty="0" smtClean="0"/>
              <a:t> è un’azione che comporta un impegno notevole per un ateneo ma che comunque permette degli sviluppi ,magari non immaginabili all’inizio, ma sicuramente proficui per lo stesso e per tutte le sue componenti (studenti, docenti, staff, </a:t>
            </a:r>
            <a:r>
              <a:rPr lang="it-IT" dirty="0" err="1" smtClean="0"/>
              <a:t>phd</a:t>
            </a:r>
            <a:r>
              <a:rPr lang="it-IT" dirty="0" smtClean="0"/>
              <a:t>, stakeholder esterni) .</a:t>
            </a:r>
          </a:p>
          <a:p>
            <a:endParaRPr lang="it-IT" dirty="0"/>
          </a:p>
          <a:p>
            <a:r>
              <a:rPr lang="it-IT" dirty="0" smtClean="0"/>
              <a:t>Buon lavoro a tutti</a:t>
            </a:r>
          </a:p>
          <a:p>
            <a:endParaRPr lang="it-IT" dirty="0"/>
          </a:p>
          <a:p>
            <a:r>
              <a:rPr lang="it-IT" dirty="0" smtClean="0"/>
              <a:t> Maria Gatto</a:t>
            </a:r>
          </a:p>
          <a:p>
            <a:r>
              <a:rPr lang="it-IT" dirty="0" smtClean="0"/>
              <a:t>                 </a:t>
            </a:r>
            <a:r>
              <a:rPr lang="it-IT" dirty="0" smtClean="0">
                <a:hlinkClick r:id="rId2"/>
              </a:rPr>
              <a:t>mgatto@iuav.it</a:t>
            </a:r>
            <a:r>
              <a:rPr lang="it-IT" dirty="0" smtClean="0"/>
              <a:t> </a:t>
            </a:r>
            <a:r>
              <a:rPr lang="it-IT" smtClean="0"/>
              <a:t>oppure international@iuav.it</a:t>
            </a:r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0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636912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L’Università </a:t>
            </a:r>
            <a:r>
              <a:rPr lang="it-IT" dirty="0" err="1"/>
              <a:t>Iuav</a:t>
            </a:r>
            <a:r>
              <a:rPr lang="it-IT" dirty="0"/>
              <a:t> di Venezia è un ateneo che da sempre ha una vocazione internazionale fin dalla sua fondazione dato che ha sede in una città unica che per la sua </a:t>
            </a:r>
            <a:r>
              <a:rPr lang="it-IT" dirty="0" smtClean="0"/>
              <a:t>storia rappresenta punto di </a:t>
            </a:r>
            <a:r>
              <a:rPr lang="it-IT" dirty="0"/>
              <a:t>incontro tra Oriente ed </a:t>
            </a:r>
            <a:r>
              <a:rPr lang="it-IT" dirty="0" smtClean="0"/>
              <a:t>Occidente, inoltre </a:t>
            </a:r>
            <a:r>
              <a:rPr lang="it-IT" dirty="0" err="1" smtClean="0"/>
              <a:t>é</a:t>
            </a:r>
            <a:r>
              <a:rPr lang="it-IT" dirty="0" smtClean="0"/>
              <a:t> </a:t>
            </a:r>
            <a:r>
              <a:rPr lang="it-IT" dirty="0"/>
              <a:t>comunque </a:t>
            </a:r>
            <a:r>
              <a:rPr lang="it-IT" dirty="0" smtClean="0"/>
              <a:t>una città </a:t>
            </a:r>
            <a:r>
              <a:rPr lang="it-IT" dirty="0"/>
              <a:t>dell’area del Nord </a:t>
            </a:r>
            <a:r>
              <a:rPr lang="it-IT" dirty="0" smtClean="0"/>
              <a:t>Est Italiano </a:t>
            </a:r>
            <a:r>
              <a:rPr lang="it-IT" dirty="0"/>
              <a:t>con un’economia di tipo imprenditoriale votata all’esportazione.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2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636912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Iuav</a:t>
            </a:r>
            <a:r>
              <a:rPr lang="it-IT" dirty="0"/>
              <a:t> ha aderito fin dalla sua costituzione nel 1987 al programma Erasmus e si è sempre adeguato all’evoluzione di tale </a:t>
            </a:r>
            <a:r>
              <a:rPr lang="it-IT" dirty="0" smtClean="0"/>
              <a:t>programma affiancando alla tradizionale mobilità per studio , </a:t>
            </a:r>
            <a:r>
              <a:rPr lang="it-IT" dirty="0" err="1" smtClean="0"/>
              <a:t>teaching</a:t>
            </a:r>
            <a:r>
              <a:rPr lang="it-IT" dirty="0" smtClean="0"/>
              <a:t> staff e </a:t>
            </a:r>
            <a:r>
              <a:rPr lang="it-IT" dirty="0" err="1" smtClean="0"/>
              <a:t>straff</a:t>
            </a:r>
            <a:r>
              <a:rPr lang="it-IT" dirty="0" smtClean="0"/>
              <a:t> training, la mobilità per tirocinio, costituendo consorzi per mobilità per tirocinio sia come capofila sia aderendo come partner, organizzando poi Intensive </a:t>
            </a:r>
            <a:r>
              <a:rPr lang="it-IT" dirty="0" err="1" smtClean="0"/>
              <a:t>programme</a:t>
            </a:r>
            <a:r>
              <a:rPr lang="it-IT" dirty="0" smtClean="0"/>
              <a:t>, diventando partner o capofila di partenariati strategici</a:t>
            </a:r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9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Nonostante </a:t>
            </a:r>
            <a:r>
              <a:rPr lang="it-IT" dirty="0" smtClean="0"/>
              <a:t>esperienza Erasmus, col tempo </a:t>
            </a:r>
            <a:r>
              <a:rPr lang="it-IT" dirty="0"/>
              <a:t>autonomamente </a:t>
            </a:r>
            <a:r>
              <a:rPr lang="it-IT" dirty="0" err="1"/>
              <a:t>Iuav</a:t>
            </a:r>
            <a:r>
              <a:rPr lang="it-IT" dirty="0"/>
              <a:t> ha stipulato accordi di scambio per studenti e docenti anche al di fuori dell’Unione </a:t>
            </a:r>
            <a:r>
              <a:rPr lang="it-IT" dirty="0" smtClean="0"/>
              <a:t>Europea come </a:t>
            </a:r>
            <a:r>
              <a:rPr lang="it-IT" dirty="0"/>
              <a:t>in Sud America, nel Medio ed  Estremo Oriente per cui per anno accademico </a:t>
            </a:r>
            <a:r>
              <a:rPr lang="it-IT" dirty="0" smtClean="0"/>
              <a:t>è sempre riuscito a </a:t>
            </a:r>
            <a:r>
              <a:rPr lang="it-IT" dirty="0"/>
              <a:t>permettere a circa una quarantina di studenti di effettuare mobilità oltre i confini europei tramite borse di ateneo o finanziate </a:t>
            </a:r>
            <a:r>
              <a:rPr lang="it-IT" dirty="0" smtClean="0"/>
              <a:t>dal Ministero con il Fondo Giovani. </a:t>
            </a:r>
            <a:r>
              <a:rPr lang="it-IT" dirty="0"/>
              <a:t>La mobilità fuori i confini dell’Europa è sempre stata destinata a studenti dei corsi di laurea magistrale perché studenti che hanno una certa maturità visto che si tratta di un’esperienza </a:t>
            </a:r>
            <a:r>
              <a:rPr lang="it-IT" dirty="0" smtClean="0"/>
              <a:t>«forte»</a:t>
            </a:r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5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Sulla base di tale tradizione, il nostro ateneo ha colto immediatamente l’opportunità per presentare candidature all’Agenzia nazionale di tipo </a:t>
            </a:r>
            <a:r>
              <a:rPr lang="it-IT" dirty="0" smtClean="0"/>
              <a:t>KA107 </a:t>
            </a:r>
            <a:r>
              <a:rPr lang="it-IT" dirty="0"/>
              <a:t>fin dalla prima edizione del gennaio 2015.</a:t>
            </a:r>
          </a:p>
          <a:p>
            <a:r>
              <a:rPr lang="it-IT" dirty="0" err="1"/>
              <a:t>Iuav</a:t>
            </a:r>
            <a:r>
              <a:rPr lang="it-IT" dirty="0"/>
              <a:t> fin da subito ha compreso l’importanza di questo tipo di mobilità per migliorare la propria attrattività internazionale e per supportare e mettere a sistema la mobilità internazionale dei partner con cui veniva a rapportarsi.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2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scelta degli atenei e dei Paesi per cui candidarsi viene effettuata dal Rettore assieme al Delegato per le Relazioni Internazionali, i docenti tutor più esposti internazionalmente in </a:t>
            </a:r>
            <a:r>
              <a:rPr lang="it-IT" dirty="0" smtClean="0"/>
              <a:t>collaborazione </a:t>
            </a:r>
            <a:r>
              <a:rPr lang="it-IT" dirty="0"/>
              <a:t>con il Servizio Relazioni Internazionali.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7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/>
              <a:t>Il Servizio Relazioni Internazionali per tempo fornisce ai docenti tutor interessati a presentare la candidatura le indicazioni ricevute dall’Agenzia Nazionale Erasmus e una cornice entro cui elaborare i contenuti </a:t>
            </a:r>
            <a:r>
              <a:rPr lang="it-IT" dirty="0" err="1"/>
              <a:t>dell’application</a:t>
            </a:r>
            <a:r>
              <a:rPr lang="it-IT" dirty="0"/>
              <a:t> tenendo presente la strategia di ateneo discussa durante l’anno accademico nelle varie sedute del senato accademico e i principi dell’ECHE. Contemporaneamente i docenti tutor interessati alla presentazione della candidatura si consultano con i partner all’estero circa i tempi, i contenuti e i numeri degli scambi della mobilità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1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ERASMUS</a:t>
            </a:r>
            <a:r>
              <a:rPr lang="it-IT" sz="2000" b="1" dirty="0"/>
              <a:t>+ INFODAY CALL 2019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Università degli Studi di Bergamo, </a:t>
            </a:r>
            <a:r>
              <a:rPr lang="it-IT" sz="2000" dirty="0" smtClean="0"/>
              <a:t>15 novembre </a:t>
            </a:r>
            <a:r>
              <a:rPr lang="it-IT" sz="2000" dirty="0"/>
              <a:t>2018 </a:t>
            </a:r>
            <a:br>
              <a:rPr lang="it-IT" sz="2000" dirty="0"/>
            </a:br>
            <a:r>
              <a:rPr lang="it-IT" sz="2000" b="1" dirty="0" smtClean="0"/>
              <a:t> 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77859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Le candidature presentate nelle varie edizioni 2015, 2016, 2017, 2018 sono sempre state </a:t>
            </a:r>
            <a:r>
              <a:rPr lang="it-IT" dirty="0" smtClean="0"/>
              <a:t>approvate dall’Agenzia Nazionale  </a:t>
            </a:r>
            <a:r>
              <a:rPr lang="it-IT" dirty="0"/>
              <a:t>ma non tutte finanziate. </a:t>
            </a:r>
            <a:endParaRPr lang="it-IT" dirty="0" smtClean="0"/>
          </a:p>
          <a:p>
            <a:r>
              <a:rPr lang="it-IT" dirty="0" smtClean="0"/>
              <a:t>Vengono presentate sempre candidature per 26 mesi.</a:t>
            </a:r>
          </a:p>
          <a:p>
            <a:r>
              <a:rPr lang="it-IT" dirty="0" smtClean="0"/>
              <a:t>- Call 2015 finanziate candidature per:  </a:t>
            </a:r>
            <a:r>
              <a:rPr lang="it-IT" dirty="0"/>
              <a:t>Libano, Stati Uniti, Cina, Federazione </a:t>
            </a:r>
            <a:r>
              <a:rPr lang="it-IT" dirty="0" smtClean="0"/>
              <a:t>Russa</a:t>
            </a:r>
          </a:p>
          <a:p>
            <a:r>
              <a:rPr lang="it-IT" dirty="0" smtClean="0"/>
              <a:t>- Call 2016 finanziate </a:t>
            </a:r>
            <a:r>
              <a:rPr lang="it-IT" dirty="0"/>
              <a:t>candidature </a:t>
            </a:r>
            <a:r>
              <a:rPr lang="it-IT" dirty="0" smtClean="0"/>
              <a:t>per :Libano</a:t>
            </a:r>
            <a:r>
              <a:rPr lang="it-IT" dirty="0"/>
              <a:t>, Siria, </a:t>
            </a:r>
            <a:r>
              <a:rPr lang="it-IT" dirty="0" smtClean="0"/>
              <a:t>Israele</a:t>
            </a:r>
          </a:p>
          <a:p>
            <a:r>
              <a:rPr lang="it-IT" dirty="0" smtClean="0"/>
              <a:t>- Call 2017 finanziate </a:t>
            </a:r>
            <a:r>
              <a:rPr lang="it-IT" dirty="0"/>
              <a:t>candidature </a:t>
            </a:r>
            <a:r>
              <a:rPr lang="it-IT" dirty="0" smtClean="0"/>
              <a:t>per: Libano</a:t>
            </a:r>
            <a:r>
              <a:rPr lang="it-IT" dirty="0"/>
              <a:t>, Cina, Serbia, Cuba, Siria</a:t>
            </a:r>
          </a:p>
          <a:p>
            <a:r>
              <a:rPr lang="it-IT" dirty="0" smtClean="0"/>
              <a:t>- Call 2018 finanziate </a:t>
            </a:r>
            <a:r>
              <a:rPr lang="it-IT" dirty="0"/>
              <a:t>candidature </a:t>
            </a:r>
            <a:r>
              <a:rPr lang="it-IT" dirty="0" smtClean="0"/>
              <a:t>per: </a:t>
            </a:r>
            <a:r>
              <a:rPr lang="it-IT" dirty="0"/>
              <a:t>Libano, Serbia, Siria, Georgia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1552"/>
            <a:ext cx="1409700" cy="965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200"/>
            <a:ext cx="9144000" cy="21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60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456</TotalTime>
  <Words>1742</Words>
  <Application>Microsoft Office PowerPoint</Application>
  <PresentationFormat>Presentazione su schermo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7" baseType="lpstr">
      <vt:lpstr>Arial</vt:lpstr>
      <vt:lpstr>Corbel</vt:lpstr>
      <vt:lpstr>Parallasse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  <vt:lpstr>   ERASMUS+ INFODAY CALL 2019  Università degli Studi di Bergamo, 15 novembre 2018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Iuav di Venezia Scuola di Dottorato Corso Europrogettazione Palazzo Badoer 30 – 05 - 2016</dc:title>
  <dc:creator>Utente</dc:creator>
  <cp:lastModifiedBy>Clara Grano</cp:lastModifiedBy>
  <cp:revision>71</cp:revision>
  <cp:lastPrinted>2017-11-17T10:54:16Z</cp:lastPrinted>
  <dcterms:created xsi:type="dcterms:W3CDTF">2016-05-27T09:53:05Z</dcterms:created>
  <dcterms:modified xsi:type="dcterms:W3CDTF">2018-11-12T11:09:31Z</dcterms:modified>
</cp:coreProperties>
</file>